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7" r:id="rId1"/>
  </p:sldMasterIdLst>
  <p:notesMasterIdLst>
    <p:notesMasterId r:id="rId35"/>
  </p:notesMasterIdLst>
  <p:sldIdLst>
    <p:sldId id="256" r:id="rId2"/>
    <p:sldId id="265" r:id="rId3"/>
    <p:sldId id="266" r:id="rId4"/>
    <p:sldId id="268" r:id="rId5"/>
    <p:sldId id="270" r:id="rId6"/>
    <p:sldId id="272" r:id="rId7"/>
    <p:sldId id="274" r:id="rId8"/>
    <p:sldId id="312" r:id="rId9"/>
    <p:sldId id="276" r:id="rId10"/>
    <p:sldId id="277" r:id="rId11"/>
    <p:sldId id="279" r:id="rId12"/>
    <p:sldId id="284" r:id="rId13"/>
    <p:sldId id="285" r:id="rId14"/>
    <p:sldId id="281" r:id="rId15"/>
    <p:sldId id="286" r:id="rId16"/>
    <p:sldId id="282" r:id="rId17"/>
    <p:sldId id="287" r:id="rId18"/>
    <p:sldId id="289" r:id="rId19"/>
    <p:sldId id="291" r:id="rId20"/>
    <p:sldId id="298" r:id="rId21"/>
    <p:sldId id="300" r:id="rId22"/>
    <p:sldId id="302" r:id="rId23"/>
    <p:sldId id="304" r:id="rId24"/>
    <p:sldId id="305" r:id="rId25"/>
    <p:sldId id="313" r:id="rId26"/>
    <p:sldId id="307" r:id="rId27"/>
    <p:sldId id="308" r:id="rId28"/>
    <p:sldId id="314" r:id="rId29"/>
    <p:sldId id="316" r:id="rId30"/>
    <p:sldId id="317" r:id="rId31"/>
    <p:sldId id="318" r:id="rId32"/>
    <p:sldId id="319" r:id="rId33"/>
    <p:sldId id="315"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ción predeterminada" id="{CBAFBBDC-EA00-443C-BFFC-7D8E35463BD0}">
          <p14:sldIdLst>
            <p14:sldId id="256"/>
            <p14:sldId id="265"/>
            <p14:sldId id="266"/>
            <p14:sldId id="268"/>
            <p14:sldId id="270"/>
            <p14:sldId id="272"/>
            <p14:sldId id="274"/>
            <p14:sldId id="312"/>
            <p14:sldId id="276"/>
            <p14:sldId id="277"/>
            <p14:sldId id="279"/>
            <p14:sldId id="284"/>
            <p14:sldId id="285"/>
            <p14:sldId id="281"/>
            <p14:sldId id="286"/>
            <p14:sldId id="282"/>
            <p14:sldId id="287"/>
            <p14:sldId id="289"/>
            <p14:sldId id="291"/>
            <p14:sldId id="298"/>
            <p14:sldId id="300"/>
            <p14:sldId id="302"/>
            <p14:sldId id="304"/>
            <p14:sldId id="305"/>
            <p14:sldId id="313"/>
            <p14:sldId id="307"/>
            <p14:sldId id="308"/>
            <p14:sldId id="314"/>
            <p14:sldId id="316"/>
            <p14:sldId id="317"/>
            <p14:sldId id="318"/>
            <p14:sldId id="319"/>
            <p14:sldId id="315"/>
          </p14:sldIdLst>
        </p14:section>
        <p14:section name="Sección sin título" id="{D6D8CFB1-4CAA-45A9-A4C5-82141408376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56B9E"/>
    <a:srgbClr val="7BD2F0"/>
    <a:srgbClr val="8FDAF4"/>
    <a:srgbClr val="1B98CC"/>
    <a:srgbClr val="286D9F"/>
    <a:srgbClr val="5F77EF"/>
    <a:srgbClr val="FF874B"/>
    <a:srgbClr val="99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76" autoAdjust="0"/>
    <p:restoredTop sz="94148" autoAdjust="0"/>
  </p:normalViewPr>
  <p:slideViewPr>
    <p:cSldViewPr snapToGrid="0">
      <p:cViewPr varScale="1">
        <p:scale>
          <a:sx n="81" d="100"/>
          <a:sy n="81" d="100"/>
        </p:scale>
        <p:origin x="571"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B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33ABE8-F512-410B-8B51-0697EB4AD83C}" type="datetimeFigureOut">
              <a:rPr lang="es-BO" smtClean="0"/>
              <a:t>23/2/2024</a:t>
            </a:fld>
            <a:endParaRPr lang="es-B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B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B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B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500C39-0567-4716-A4AE-8031D5A04399}" type="slidenum">
              <a:rPr lang="es-BO" smtClean="0"/>
              <a:t>‹Nº›</a:t>
            </a:fld>
            <a:endParaRPr lang="es-BO"/>
          </a:p>
        </p:txBody>
      </p:sp>
    </p:spTree>
    <p:extLst>
      <p:ext uri="{BB962C8B-B14F-4D97-AF65-F5344CB8AC3E}">
        <p14:creationId xmlns:p14="http://schemas.microsoft.com/office/powerpoint/2010/main" val="29982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3621341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1138951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22493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9393451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la 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50391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ro o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s-ES"/>
              <a:t>Haga clic para modificar el estilo de título del patrón</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s-ES"/>
              <a:t>Haga clic para modificar el estilo de texto del patrón</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2576466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24401248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29665582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3460119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Date Placeholder 3"/>
          <p:cNvSpPr>
            <a:spLocks noGrp="1"/>
          </p:cNvSpPr>
          <p:nvPr>
            <p:ph type="dt" sz="half" idx="10"/>
          </p:nvPr>
        </p:nvSpPr>
        <p:spPr/>
        <p:txBody>
          <a:bodyPr/>
          <a:lstStyle/>
          <a:p>
            <a:fld id="{05553D08-DB56-4EAF-8E9D-ED31AF6740E8}" type="datetimeFigureOut">
              <a:rPr lang="es-BO" smtClean="0"/>
              <a:t>23/2/2024</a:t>
            </a:fld>
            <a:endParaRPr lang="es-BO"/>
          </a:p>
        </p:txBody>
      </p:sp>
      <p:sp>
        <p:nvSpPr>
          <p:cNvPr id="5" name="Footer Placeholder 4"/>
          <p:cNvSpPr>
            <a:spLocks noGrp="1"/>
          </p:cNvSpPr>
          <p:nvPr>
            <p:ph type="ftr" sz="quarter" idx="11"/>
          </p:nvPr>
        </p:nvSpPr>
        <p:spPr/>
        <p:txBody>
          <a:bodyPr/>
          <a:lstStyle/>
          <a:p>
            <a:endParaRPr lang="es-BO"/>
          </a:p>
        </p:txBody>
      </p:sp>
      <p:sp>
        <p:nvSpPr>
          <p:cNvPr id="6" name="Slide Number Placeholder 5"/>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2064738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05553D08-DB56-4EAF-8E9D-ED31AF6740E8}" type="datetimeFigureOut">
              <a:rPr lang="es-BO" smtClean="0"/>
              <a:t>23/2/2024</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200782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05553D08-DB56-4EAF-8E9D-ED31AF6740E8}" type="datetimeFigureOut">
              <a:rPr lang="es-BO" smtClean="0"/>
              <a:t>23/2/2024</a:t>
            </a:fld>
            <a:endParaRPr lang="es-BO"/>
          </a:p>
        </p:txBody>
      </p:sp>
      <p:sp>
        <p:nvSpPr>
          <p:cNvPr id="8" name="Footer Placeholder 7"/>
          <p:cNvSpPr>
            <a:spLocks noGrp="1"/>
          </p:cNvSpPr>
          <p:nvPr>
            <p:ph type="ftr" sz="quarter" idx="11"/>
          </p:nvPr>
        </p:nvSpPr>
        <p:spPr/>
        <p:txBody>
          <a:bodyPr/>
          <a:lstStyle/>
          <a:p>
            <a:endParaRPr lang="es-BO"/>
          </a:p>
        </p:txBody>
      </p:sp>
      <p:sp>
        <p:nvSpPr>
          <p:cNvPr id="9" name="Slide Number Placeholder 8"/>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722667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05553D08-DB56-4EAF-8E9D-ED31AF6740E8}" type="datetimeFigureOut">
              <a:rPr lang="es-BO" smtClean="0"/>
              <a:t>23/2/2024</a:t>
            </a:fld>
            <a:endParaRPr lang="es-BO"/>
          </a:p>
        </p:txBody>
      </p:sp>
      <p:sp>
        <p:nvSpPr>
          <p:cNvPr id="4" name="Footer Placeholder 3"/>
          <p:cNvSpPr>
            <a:spLocks noGrp="1"/>
          </p:cNvSpPr>
          <p:nvPr>
            <p:ph type="ftr" sz="quarter" idx="11"/>
          </p:nvPr>
        </p:nvSpPr>
        <p:spPr/>
        <p:txBody>
          <a:bodyPr/>
          <a:lstStyle/>
          <a:p>
            <a:endParaRPr lang="es-BO"/>
          </a:p>
        </p:txBody>
      </p:sp>
      <p:sp>
        <p:nvSpPr>
          <p:cNvPr id="5" name="Slide Number Placeholder 4"/>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39264752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5553D08-DB56-4EAF-8E9D-ED31AF6740E8}" type="datetimeFigureOut">
              <a:rPr lang="es-BO" smtClean="0"/>
              <a:t>23/2/2024</a:t>
            </a:fld>
            <a:endParaRPr lang="es-BO"/>
          </a:p>
        </p:txBody>
      </p:sp>
      <p:sp>
        <p:nvSpPr>
          <p:cNvPr id="3" name="Footer Placeholder 2"/>
          <p:cNvSpPr>
            <a:spLocks noGrp="1"/>
          </p:cNvSpPr>
          <p:nvPr>
            <p:ph type="ftr" sz="quarter" idx="11"/>
          </p:nvPr>
        </p:nvSpPr>
        <p:spPr/>
        <p:txBody>
          <a:bodyPr/>
          <a:lstStyle/>
          <a:p>
            <a:endParaRPr lang="es-BO"/>
          </a:p>
        </p:txBody>
      </p:sp>
      <p:sp>
        <p:nvSpPr>
          <p:cNvPr id="4" name="Slide Number Placeholder 3"/>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41349446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s-ES"/>
              <a:t>Haga clic para modificar el estilo de texto del patrón</a:t>
            </a:r>
          </a:p>
        </p:txBody>
      </p:sp>
      <p:sp>
        <p:nvSpPr>
          <p:cNvPr id="5" name="Date Placeholder 4"/>
          <p:cNvSpPr>
            <a:spLocks noGrp="1"/>
          </p:cNvSpPr>
          <p:nvPr>
            <p:ph type="dt" sz="half" idx="10"/>
          </p:nvPr>
        </p:nvSpPr>
        <p:spPr/>
        <p:txBody>
          <a:bodyPr/>
          <a:lstStyle/>
          <a:p>
            <a:fld id="{05553D08-DB56-4EAF-8E9D-ED31AF6740E8}" type="datetimeFigureOut">
              <a:rPr lang="es-BO" smtClean="0"/>
              <a:t>23/2/2024</a:t>
            </a:fld>
            <a:endParaRPr lang="es-BO"/>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‹Nº›</a:t>
            </a:fld>
            <a:endParaRPr lang="es-BO"/>
          </a:p>
        </p:txBody>
      </p:sp>
    </p:spTree>
    <p:extLst>
      <p:ext uri="{BB962C8B-B14F-4D97-AF65-F5344CB8AC3E}">
        <p14:creationId xmlns:p14="http://schemas.microsoft.com/office/powerpoint/2010/main" val="4086085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6" name="Footer Placeholder 5"/>
          <p:cNvSpPr>
            <a:spLocks noGrp="1"/>
          </p:cNvSpPr>
          <p:nvPr>
            <p:ph type="ftr" sz="quarter" idx="11"/>
          </p:nvPr>
        </p:nvSpPr>
        <p:spPr/>
        <p:txBody>
          <a:bodyPr/>
          <a:lstStyle/>
          <a:p>
            <a:endParaRPr lang="es-BO"/>
          </a:p>
        </p:txBody>
      </p:sp>
      <p:sp>
        <p:nvSpPr>
          <p:cNvPr id="7" name="Slide Number Placeholder 6"/>
          <p:cNvSpPr>
            <a:spLocks noGrp="1"/>
          </p:cNvSpPr>
          <p:nvPr>
            <p:ph type="sldNum" sz="quarter" idx="12"/>
          </p:nvPr>
        </p:nvSpPr>
        <p:spPr/>
        <p:txBody>
          <a:bodyPr/>
          <a:lstStyle/>
          <a:p>
            <a:fld id="{A3C6ECB7-2131-429F-88EE-57D316E02367}" type="slidenum">
              <a:rPr lang="es-BO" smtClean="0"/>
              <a:t>‹Nº›</a:t>
            </a:fld>
            <a:endParaRPr lang="es-BO"/>
          </a:p>
        </p:txBody>
      </p:sp>
      <p:sp>
        <p:nvSpPr>
          <p:cNvPr id="5" name="Date Placeholder 4"/>
          <p:cNvSpPr>
            <a:spLocks noGrp="1"/>
          </p:cNvSpPr>
          <p:nvPr>
            <p:ph type="dt" sz="half" idx="10"/>
          </p:nvPr>
        </p:nvSpPr>
        <p:spPr/>
        <p:txBody>
          <a:bodyPr/>
          <a:lstStyle/>
          <a:p>
            <a:fld id="{05553D08-DB56-4EAF-8E9D-ED31AF6740E8}" type="datetimeFigureOut">
              <a:rPr lang="es-BO" smtClean="0"/>
              <a:t>23/2/2024</a:t>
            </a:fld>
            <a:endParaRPr lang="es-BO"/>
          </a:p>
        </p:txBody>
      </p:sp>
    </p:spTree>
    <p:extLst>
      <p:ext uri="{BB962C8B-B14F-4D97-AF65-F5344CB8AC3E}">
        <p14:creationId xmlns:p14="http://schemas.microsoft.com/office/powerpoint/2010/main" val="298587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5553D08-DB56-4EAF-8E9D-ED31AF6740E8}" type="datetimeFigureOut">
              <a:rPr lang="es-BO" smtClean="0"/>
              <a:t>23/2/2024</a:t>
            </a:fld>
            <a:endParaRPr lang="es-BO"/>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s-BO"/>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C6ECB7-2131-429F-88EE-57D316E02367}" type="slidenum">
              <a:rPr lang="es-BO" smtClean="0"/>
              <a:t>‹Nº›</a:t>
            </a:fld>
            <a:endParaRPr lang="es-BO"/>
          </a:p>
        </p:txBody>
      </p:sp>
    </p:spTree>
    <p:extLst>
      <p:ext uri="{BB962C8B-B14F-4D97-AF65-F5344CB8AC3E}">
        <p14:creationId xmlns:p14="http://schemas.microsoft.com/office/powerpoint/2010/main" val="409847147"/>
      </p:ext>
    </p:extLst>
  </p:cSld>
  <p:clrMap bg1="lt1" tx1="dk1" bg2="lt2" tx2="dk2" accent1="accent1" accent2="accent2" accent3="accent3" accent4="accent4" accent5="accent5" accent6="accent6" hlink="hlink" folHlink="folHlink"/>
  <p:sldLayoutIdLst>
    <p:sldLayoutId id="2147483988" r:id="rId1"/>
    <p:sldLayoutId id="2147483989" r:id="rId2"/>
    <p:sldLayoutId id="2147483990" r:id="rId3"/>
    <p:sldLayoutId id="2147483991" r:id="rId4"/>
    <p:sldLayoutId id="2147483992" r:id="rId5"/>
    <p:sldLayoutId id="2147483993" r:id="rId6"/>
    <p:sldLayoutId id="2147483994" r:id="rId7"/>
    <p:sldLayoutId id="2147483995" r:id="rId8"/>
    <p:sldLayoutId id="2147483996" r:id="rId9"/>
    <p:sldLayoutId id="2147483997" r:id="rId10"/>
    <p:sldLayoutId id="2147483998" r:id="rId11"/>
    <p:sldLayoutId id="2147483999" r:id="rId12"/>
    <p:sldLayoutId id="2147484000" r:id="rId13"/>
    <p:sldLayoutId id="2147484001" r:id="rId14"/>
    <p:sldLayoutId id="2147484002" r:id="rId15"/>
    <p:sldLayoutId id="214748400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6.tm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tmp"/><Relationship Id="rId5" Type="http://schemas.openxmlformats.org/officeDocument/2006/relationships/image" Target="../media/image14.tmp"/><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8.tmp"/><Relationship Id="rId5" Type="http://schemas.openxmlformats.org/officeDocument/2006/relationships/image" Target="../media/image17.tmp"/><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2.tmp"/><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1.tmp"/><Relationship Id="rId5" Type="http://schemas.openxmlformats.org/officeDocument/2006/relationships/image" Target="../media/image20.tm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4.tmp"/><Relationship Id="rId5" Type="http://schemas.openxmlformats.org/officeDocument/2006/relationships/image" Target="../media/image23.tmp"/><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tmp"/><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7.tmp"/><Relationship Id="rId5" Type="http://schemas.openxmlformats.org/officeDocument/2006/relationships/image" Target="../media/image26.tmp"/><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0.tmp"/><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9.tmp"/><Relationship Id="rId5" Type="http://schemas.openxmlformats.org/officeDocument/2006/relationships/image" Target="../media/image28.tmp"/><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3.tmp"/><Relationship Id="rId5" Type="http://schemas.openxmlformats.org/officeDocument/2006/relationships/image" Target="../media/image32.tmp"/><Relationship Id="rId4" Type="http://schemas.openxmlformats.org/officeDocument/2006/relationships/image" Target="../media/image31.tmp"/></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5.tmp"/><Relationship Id="rId5" Type="http://schemas.openxmlformats.org/officeDocument/2006/relationships/image" Target="../media/image34.tmp"/><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6.tmp"/><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38.tmp"/><Relationship Id="rId4" Type="http://schemas.openxmlformats.org/officeDocument/2006/relationships/image" Target="../media/image37.tmp"/></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1.tmp"/><Relationship Id="rId2" Type="http://schemas.openxmlformats.org/officeDocument/2006/relationships/image" Target="../media/image39.tmp"/><Relationship Id="rId1" Type="http://schemas.openxmlformats.org/officeDocument/2006/relationships/slideLayout" Target="../slideLayouts/slideLayout2.xml"/><Relationship Id="rId6" Type="http://schemas.openxmlformats.org/officeDocument/2006/relationships/image" Target="../media/image40.tmp"/><Relationship Id="rId5" Type="http://schemas.openxmlformats.org/officeDocument/2006/relationships/image" Target="../media/image1.jpeg"/><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2.tmp"/><Relationship Id="rId1" Type="http://schemas.openxmlformats.org/officeDocument/2006/relationships/slideLayout" Target="../slideLayouts/slideLayout2.xml"/><Relationship Id="rId6" Type="http://schemas.openxmlformats.org/officeDocument/2006/relationships/image" Target="../media/image43.tmp"/><Relationship Id="rId5" Type="http://schemas.openxmlformats.org/officeDocument/2006/relationships/image" Target="../media/image1.jpeg"/><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45.tmp"/><Relationship Id="rId4" Type="http://schemas.openxmlformats.org/officeDocument/2006/relationships/image" Target="../media/image44.tmp"/></Relationships>
</file>

<file path=ppt/slides/_rels/slide24.xml.rels><?xml version="1.0" encoding="UTF-8" standalone="yes"?>
<Relationships xmlns="http://schemas.openxmlformats.org/package/2006/relationships"><Relationship Id="rId3" Type="http://schemas.openxmlformats.org/officeDocument/2006/relationships/image" Target="../media/image47.tmp"/><Relationship Id="rId2" Type="http://schemas.openxmlformats.org/officeDocument/2006/relationships/image" Target="../media/image46.tmp"/><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tmp"/><Relationship Id="rId1" Type="http://schemas.openxmlformats.org/officeDocument/2006/relationships/slideLayout" Target="../slideLayouts/slideLayout2.xml"/><Relationship Id="rId6" Type="http://schemas.openxmlformats.org/officeDocument/2006/relationships/image" Target="../media/image49.tmp"/><Relationship Id="rId5" Type="http://schemas.openxmlformats.org/officeDocument/2006/relationships/image" Target="../media/image3.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tmp"/><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8.tmp"/><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0.tmp"/><Relationship Id="rId5" Type="http://schemas.openxmlformats.org/officeDocument/2006/relationships/image" Target="../media/image9.tmp"/><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tmp"/><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3.tmp"/><Relationship Id="rId5" Type="http://schemas.openxmlformats.org/officeDocument/2006/relationships/image" Target="../media/image12.tmp"/><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descr="C:\Users\Usuario\Downloads\WhatsApp Image 2023-08-25 at 15.38.46.jpe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953" y="5367855"/>
            <a:ext cx="2078107" cy="1247290"/>
          </a:xfrm>
          <a:prstGeom prst="rect">
            <a:avLst/>
          </a:prstGeom>
          <a:noFill/>
          <a:ln>
            <a:noFill/>
          </a:ln>
        </p:spPr>
      </p:pic>
      <p:sp>
        <p:nvSpPr>
          <p:cNvPr id="7" name="Cuadro de texto 2"/>
          <p:cNvSpPr txBox="1">
            <a:spLocks noChangeArrowheads="1"/>
          </p:cNvSpPr>
          <p:nvPr/>
        </p:nvSpPr>
        <p:spPr bwMode="auto">
          <a:xfrm>
            <a:off x="2390801" y="1994769"/>
            <a:ext cx="6884645" cy="19362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r">
              <a:lnSpc>
                <a:spcPct val="120000"/>
              </a:lnSpc>
              <a:spcAft>
                <a:spcPts val="0"/>
              </a:spcAft>
            </a:pPr>
            <a:r>
              <a:rPr lang="es-ES" sz="3200" b="1" dirty="0">
                <a:effectLst/>
                <a:latin typeface="Franklin Gothic Medium Cond" panose="020B0606030402020204" pitchFamily="34" charset="0"/>
                <a:cs typeface="Times New Roman" panose="02020603050405020304" pitchFamily="18" charset="0"/>
              </a:rPr>
              <a:t>ANALISIS GEOLOCALIZADO DE COBERTURA DE INFRAESTRUCTURA SANITARIA Y ALCANCE  EN SERVICIOS BASICOS DISPONIBLES EN BOLIVIA</a:t>
            </a:r>
          </a:p>
          <a:p>
            <a:pPr algn="r">
              <a:lnSpc>
                <a:spcPct val="120000"/>
              </a:lnSpc>
              <a:spcAft>
                <a:spcPts val="0"/>
              </a:spcAft>
            </a:pPr>
            <a:r>
              <a:rPr lang="es-ES" dirty="0">
                <a:latin typeface="Franklin Gothic Medium Cond" panose="020B0606030402020204" pitchFamily="34" charset="0"/>
                <a:ea typeface="Times New Roman" panose="02020603050405020304" pitchFamily="18" charset="0"/>
                <a:cs typeface="Times New Roman" panose="02020603050405020304" pitchFamily="18" charset="0"/>
              </a:rPr>
              <a:t>Cochabamba</a:t>
            </a:r>
            <a:r>
              <a:rPr lang="es-ES" sz="1800" dirty="0">
                <a:latin typeface="Franklin Gothic Medium Cond" panose="020B0606030402020204" pitchFamily="34" charset="0"/>
                <a:ea typeface="Times New Roman" panose="02020603050405020304" pitchFamily="18" charset="0"/>
                <a:cs typeface="Times New Roman" panose="02020603050405020304" pitchFamily="18" charset="0"/>
              </a:rPr>
              <a:t>, Bolivia</a:t>
            </a:r>
            <a:endParaRPr lang="es-ES" sz="1100" dirty="0">
              <a:effectLst/>
              <a:latin typeface="Times" panose="02020603050405020304" pitchFamily="18" charset="0"/>
              <a:ea typeface="Times New Roman" panose="02020603050405020304" pitchFamily="18" charset="0"/>
              <a:cs typeface="Times New Roman" panose="02020603050405020304" pitchFamily="18" charset="0"/>
            </a:endParaRPr>
          </a:p>
        </p:txBody>
      </p:sp>
      <p:sp>
        <p:nvSpPr>
          <p:cNvPr id="8" name="Text Box 31"/>
          <p:cNvSpPr txBox="1">
            <a:spLocks noChangeArrowheads="1"/>
          </p:cNvSpPr>
          <p:nvPr/>
        </p:nvSpPr>
        <p:spPr bwMode="auto">
          <a:xfrm>
            <a:off x="2244941" y="4713889"/>
            <a:ext cx="7176366" cy="65396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pPr algn="r">
              <a:lnSpc>
                <a:spcPct val="120000"/>
              </a:lnSpc>
              <a:spcAft>
                <a:spcPts val="0"/>
              </a:spcAft>
            </a:pPr>
            <a:r>
              <a:rPr lang="es-ES" sz="1600" b="1" dirty="0">
                <a:latin typeface="Garamond" panose="02020404030301010803" pitchFamily="18" charset="0"/>
                <a:ea typeface="Times New Roman" panose="02020603050405020304" pitchFamily="18" charset="0"/>
                <a:cs typeface="Times New Roman" panose="02020603050405020304" pitchFamily="18" charset="0"/>
              </a:rPr>
              <a:t>Leonel Eric </a:t>
            </a:r>
            <a:r>
              <a:rPr lang="es-ES" sz="1600" b="1" dirty="0" err="1">
                <a:latin typeface="Garamond" panose="02020404030301010803" pitchFamily="18" charset="0"/>
                <a:ea typeface="Times New Roman" panose="02020603050405020304" pitchFamily="18" charset="0"/>
                <a:cs typeface="Times New Roman" panose="02020603050405020304" pitchFamily="18" charset="0"/>
              </a:rPr>
              <a:t>Lizarraga</a:t>
            </a:r>
            <a:r>
              <a:rPr lang="es-ES" sz="1600" b="1" dirty="0">
                <a:latin typeface="Garamond" panose="02020404030301010803" pitchFamily="18" charset="0"/>
                <a:ea typeface="Times New Roman" panose="02020603050405020304" pitchFamily="18" charset="0"/>
                <a:cs typeface="Times New Roman" panose="02020603050405020304" pitchFamily="18" charset="0"/>
              </a:rPr>
              <a:t> Llanos</a:t>
            </a:r>
          </a:p>
          <a:p>
            <a:pPr algn="r">
              <a:lnSpc>
                <a:spcPct val="120000"/>
              </a:lnSpc>
              <a:spcAft>
                <a:spcPts val="0"/>
              </a:spcAft>
            </a:pPr>
            <a:r>
              <a:rPr lang="es-ES" sz="1600" b="1" dirty="0">
                <a:effectLst/>
                <a:latin typeface="Garamond" panose="02020404030301010803" pitchFamily="18" charset="0"/>
                <a:ea typeface="Times New Roman" panose="02020603050405020304" pitchFamily="18" charset="0"/>
                <a:cs typeface="Times New Roman" panose="02020603050405020304" pitchFamily="18" charset="0"/>
              </a:rPr>
              <a:t>Tutor: Ing. Helder Octavio </a:t>
            </a:r>
            <a:r>
              <a:rPr lang="es-ES" sz="1600" b="1" dirty="0">
                <a:latin typeface="Garamond" panose="02020404030301010803" pitchFamily="18" charset="0"/>
                <a:ea typeface="Times New Roman" panose="02020603050405020304" pitchFamily="18" charset="0"/>
                <a:cs typeface="Times New Roman" panose="02020603050405020304" pitchFamily="18" charset="0"/>
              </a:rPr>
              <a:t>Fernández Guzmán</a:t>
            </a:r>
            <a:r>
              <a:rPr lang="es-ES" sz="1600" b="1" dirty="0">
                <a:effectLst/>
                <a:latin typeface="Garamond" panose="02020404030301010803" pitchFamily="18" charset="0"/>
                <a:ea typeface="Times New Roman" panose="02020603050405020304" pitchFamily="18" charset="0"/>
                <a:cs typeface="Times New Roman" panose="02020603050405020304" pitchFamily="18" charset="0"/>
              </a:rPr>
              <a:t> </a:t>
            </a:r>
            <a:endParaRPr lang="es-ES" sz="1200" dirty="0">
              <a:effectLst/>
              <a:latin typeface="Times" panose="02020603050405020304" pitchFamily="18" charset="0"/>
              <a:ea typeface="Times New Roman" panose="02020603050405020304" pitchFamily="18" charset="0"/>
              <a:cs typeface="Times New Roman" panose="02020603050405020304" pitchFamily="18" charset="0"/>
            </a:endParaRPr>
          </a:p>
        </p:txBody>
      </p:sp>
      <p:pic>
        <p:nvPicPr>
          <p:cNvPr id="9" name="Imagen 8"/>
          <p:cNvPicPr/>
          <p:nvPr/>
        </p:nvPicPr>
        <p:blipFill>
          <a:blip r:embed="rId3" cstate="print">
            <a:extLst>
              <a:ext uri="{28A0092B-C50C-407E-A947-70E740481C1C}">
                <a14:useLocalDpi xmlns:a14="http://schemas.microsoft.com/office/drawing/2010/main" val="0"/>
              </a:ext>
            </a:extLst>
          </a:blip>
          <a:stretch>
            <a:fillRect/>
          </a:stretch>
        </p:blipFill>
        <p:spPr bwMode="auto">
          <a:xfrm>
            <a:off x="978581" y="370609"/>
            <a:ext cx="845820" cy="1203960"/>
          </a:xfrm>
          <a:prstGeom prst="rect">
            <a:avLst/>
          </a:prstGeom>
          <a:noFill/>
          <a:ln w="9525">
            <a:noFill/>
            <a:miter lim="800000"/>
            <a:headEnd/>
            <a:tailEnd/>
          </a:ln>
        </p:spPr>
      </p:pic>
      <p:pic>
        <p:nvPicPr>
          <p:cNvPr id="10" name="Imagen 9"/>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8012657" y="370609"/>
            <a:ext cx="1271905" cy="1120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54338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242078" y="518027"/>
            <a:ext cx="7391696" cy="814466"/>
          </a:xfrm>
        </p:spPr>
        <p:txBody>
          <a:bodyPr>
            <a:normAutofit/>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Valores atípicos en los establecimientos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10257406" y="364873"/>
            <a:ext cx="1271905" cy="1120775"/>
          </a:xfrm>
          <a:prstGeom prst="rect">
            <a:avLst/>
          </a:prstGeom>
          <a:noFill/>
          <a:ln>
            <a:noFill/>
          </a:ln>
          <a:extLst>
            <a:ext uri="{53640926-AAD7-44D8-BBD7-CCE9431645EC}">
              <a14:shadowObscured xmlns:a14="http://schemas.microsoft.com/office/drawing/2010/main"/>
            </a:ext>
          </a:extLst>
        </p:spPr>
      </p:pic>
      <p:pic>
        <p:nvPicPr>
          <p:cNvPr id="11" name="Imagen 10" descr="C:\Users\Usuario\Downloads\WhatsApp Image 2023-08-25 at 15.38.46.jpeg">
            <a:extLst>
              <a:ext uri="{FF2B5EF4-FFF2-40B4-BE49-F238E27FC236}">
                <a16:creationId xmlns:a16="http://schemas.microsoft.com/office/drawing/2014/main" id="{9C923A2D-928D-4C9C-AF6F-48CE3904E61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7122" y="5635054"/>
            <a:ext cx="1958628" cy="1222946"/>
          </a:xfrm>
          <a:prstGeom prst="rect">
            <a:avLst/>
          </a:prstGeom>
          <a:noFill/>
          <a:ln>
            <a:noFill/>
          </a:ln>
        </p:spPr>
      </p:pic>
      <p:pic>
        <p:nvPicPr>
          <p:cNvPr id="16" name="Imagen 15">
            <a:extLst>
              <a:ext uri="{FF2B5EF4-FFF2-40B4-BE49-F238E27FC236}">
                <a16:creationId xmlns:a16="http://schemas.microsoft.com/office/drawing/2014/main" id="{559AD572-60DC-4D24-A99F-635DAA221F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88964" y="1332493"/>
            <a:ext cx="8222302" cy="5094842"/>
          </a:xfrm>
          <a:prstGeom prst="rect">
            <a:avLst/>
          </a:prstGeom>
        </p:spPr>
      </p:pic>
      <p:pic>
        <p:nvPicPr>
          <p:cNvPr id="18" name="Imagen 17">
            <a:extLst>
              <a:ext uri="{FF2B5EF4-FFF2-40B4-BE49-F238E27FC236}">
                <a16:creationId xmlns:a16="http://schemas.microsoft.com/office/drawing/2014/main" id="{4A2E38FB-1E14-4E77-8974-F430F7724E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87263" y="1332493"/>
            <a:ext cx="8180054" cy="5093114"/>
          </a:xfrm>
          <a:prstGeom prst="rect">
            <a:avLst/>
          </a:prstGeom>
        </p:spPr>
      </p:pic>
      <p:pic>
        <p:nvPicPr>
          <p:cNvPr id="20" name="Imagen 19">
            <a:extLst>
              <a:ext uri="{FF2B5EF4-FFF2-40B4-BE49-F238E27FC236}">
                <a16:creationId xmlns:a16="http://schemas.microsoft.com/office/drawing/2014/main" id="{933C2972-2612-4DCA-B291-7C73085A308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66990" y="1321409"/>
            <a:ext cx="8345372" cy="5104198"/>
          </a:xfrm>
          <a:prstGeom prst="rect">
            <a:avLst/>
          </a:prstGeom>
        </p:spPr>
      </p:pic>
    </p:spTree>
    <p:extLst>
      <p:ext uri="{BB962C8B-B14F-4D97-AF65-F5344CB8AC3E}">
        <p14:creationId xmlns:p14="http://schemas.microsoft.com/office/powerpoint/2010/main" val="37083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26077" y="356367"/>
            <a:ext cx="8292656" cy="605281"/>
          </a:xfrm>
        </p:spPr>
        <p:txBody>
          <a:bodyPr>
            <a:normAutofit/>
          </a:bodyPr>
          <a:lstStyle/>
          <a:p>
            <a:pPr>
              <a:lnSpc>
                <a:spcPct val="120000"/>
              </a:lnSpc>
              <a:spcAft>
                <a:spcPts val="0"/>
              </a:spcAft>
            </a:pPr>
            <a:r>
              <a:rPr lang="es-ES" sz="2400" b="1" dirty="0">
                <a:solidFill>
                  <a:schemeClr val="tx1"/>
                </a:solidFill>
                <a:effectLst/>
                <a:latin typeface="Franklin Gothic Medium Cond" panose="020B0606030402020204" pitchFamily="34" charset="0"/>
                <a:cs typeface="Times New Roman" panose="02020603050405020304" pitchFamily="18" charset="0"/>
              </a:rPr>
              <a:t>Relación entre la población y los establecimientos de salud</a:t>
            </a:r>
            <a:endParaRPr lang="es-ES" sz="2000" b="1" dirty="0">
              <a:solidFill>
                <a:schemeClr val="tx1"/>
              </a:solidFill>
              <a:effectLst/>
              <a:latin typeface="Helvetica" panose="020B0604020202020204" pitchFamily="34" charset="0"/>
              <a:cs typeface="Times New Roman" panose="02020603050405020304" pitchFamily="18" charset="0"/>
            </a:endParaRPr>
          </a:p>
        </p:txBody>
      </p:sp>
      <p:pic>
        <p:nvPicPr>
          <p:cNvPr id="6" name="Imagen 5" descr="C:\Users\Usuario\Downloads\WhatsApp Image 2023-08-25 at 15.38.46.jpeg">
            <a:extLst>
              <a:ext uri="{FF2B5EF4-FFF2-40B4-BE49-F238E27FC236}">
                <a16:creationId xmlns:a16="http://schemas.microsoft.com/office/drawing/2014/main" id="{5FBE45A4-184D-40FC-9CDF-D40FF836CA16}"/>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87" y="5721743"/>
            <a:ext cx="1733453" cy="1153288"/>
          </a:xfrm>
          <a:prstGeom prst="rect">
            <a:avLst/>
          </a:prstGeom>
          <a:noFill/>
          <a:ln>
            <a:noFill/>
          </a:ln>
        </p:spPr>
      </p:pic>
      <p:pic>
        <p:nvPicPr>
          <p:cNvPr id="9" name="Imagen 8">
            <a:extLst>
              <a:ext uri="{FF2B5EF4-FFF2-40B4-BE49-F238E27FC236}">
                <a16:creationId xmlns:a16="http://schemas.microsoft.com/office/drawing/2014/main" id="{C5D21DF5-7AA5-47CF-ACCC-FFC616FBB1B4}"/>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11" name="Imagen 10">
            <a:extLst>
              <a:ext uri="{FF2B5EF4-FFF2-40B4-BE49-F238E27FC236}">
                <a16:creationId xmlns:a16="http://schemas.microsoft.com/office/drawing/2014/main" id="{59CEE896-7363-4FC4-AF49-1703C404148B}"/>
              </a:ext>
            </a:extLst>
          </p:cNvPr>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10258803" y="264379"/>
            <a:ext cx="1271905" cy="1120775"/>
          </a:xfrm>
          <a:prstGeom prst="rect">
            <a:avLst/>
          </a:prstGeom>
          <a:noFill/>
          <a:ln>
            <a:noFill/>
          </a:ln>
          <a:extLst>
            <a:ext uri="{53640926-AAD7-44D8-BBD7-CCE9431645EC}">
              <a14:shadowObscured xmlns:a14="http://schemas.microsoft.com/office/drawing/2010/main"/>
            </a:ext>
          </a:extLst>
        </p:spPr>
      </p:pic>
      <p:pic>
        <p:nvPicPr>
          <p:cNvPr id="18" name="Imagen 17">
            <a:extLst>
              <a:ext uri="{FF2B5EF4-FFF2-40B4-BE49-F238E27FC236}">
                <a16:creationId xmlns:a16="http://schemas.microsoft.com/office/drawing/2014/main" id="{10918B35-9FB2-494E-A917-E518B26005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8293" y="1105027"/>
            <a:ext cx="8525235" cy="5338823"/>
          </a:xfrm>
          <a:prstGeom prst="rect">
            <a:avLst/>
          </a:prstGeom>
        </p:spPr>
      </p:pic>
      <p:pic>
        <p:nvPicPr>
          <p:cNvPr id="20" name="Imagen 19">
            <a:extLst>
              <a:ext uri="{FF2B5EF4-FFF2-40B4-BE49-F238E27FC236}">
                <a16:creationId xmlns:a16="http://schemas.microsoft.com/office/drawing/2014/main" id="{779897DE-BB94-4E90-AF0E-90CFB5AA4CA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8293" y="1098528"/>
            <a:ext cx="8660510" cy="5333348"/>
          </a:xfrm>
          <a:prstGeom prst="rect">
            <a:avLst/>
          </a:prstGeom>
        </p:spPr>
      </p:pic>
      <p:pic>
        <p:nvPicPr>
          <p:cNvPr id="24" name="Imagen 23">
            <a:extLst>
              <a:ext uri="{FF2B5EF4-FFF2-40B4-BE49-F238E27FC236}">
                <a16:creationId xmlns:a16="http://schemas.microsoft.com/office/drawing/2014/main" id="{0A93D373-F164-494E-A422-A51CE6F03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8293" y="1074729"/>
            <a:ext cx="8641327" cy="5357147"/>
          </a:xfrm>
          <a:prstGeom prst="rect">
            <a:avLst/>
          </a:prstGeom>
        </p:spPr>
      </p:pic>
    </p:spTree>
    <p:extLst>
      <p:ext uri="{BB962C8B-B14F-4D97-AF65-F5344CB8AC3E}">
        <p14:creationId xmlns:p14="http://schemas.microsoft.com/office/powerpoint/2010/main" val="332512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439826" y="364873"/>
            <a:ext cx="8179536" cy="810152"/>
          </a:xfrm>
        </p:spPr>
        <p:txBody>
          <a:bodyPr>
            <a:normAutofit/>
          </a:bodyPr>
          <a:lstStyle/>
          <a:p>
            <a:pPr>
              <a:lnSpc>
                <a:spcPct val="120000"/>
              </a:lnSpc>
              <a:spcAft>
                <a:spcPts val="0"/>
              </a:spcAft>
            </a:pPr>
            <a:r>
              <a:rPr lang="es-ES" sz="2300" b="1" dirty="0">
                <a:solidFill>
                  <a:schemeClr val="tx1"/>
                </a:solidFill>
                <a:effectLst/>
                <a:latin typeface="Franklin Gothic Medium Cond" panose="020B0606030402020204" pitchFamily="34" charset="0"/>
                <a:cs typeface="Times New Roman" panose="02020603050405020304" pitchFamily="18" charset="0"/>
              </a:rPr>
              <a:t>Mapa de la distribución de establecimientos de salud</a:t>
            </a:r>
            <a:endParaRPr lang="es-ES" sz="2300" b="1" dirty="0">
              <a:solidFill>
                <a:schemeClr val="tx1"/>
              </a:solidFill>
              <a:effectLst/>
              <a:latin typeface="Helvetica" panose="020B0604020202020204" pitchFamily="34" charset="0"/>
              <a:cs typeface="Times New Roman" panose="02020603050405020304" pitchFamily="18" charset="0"/>
            </a:endParaRPr>
          </a:p>
        </p:txBody>
      </p:sp>
      <p:pic>
        <p:nvPicPr>
          <p:cNvPr id="14" name="Imagen 13" descr="C:\Users\Usuario\Downloads\WhatsApp Image 2023-08-25 at 15.38.46.jpeg">
            <a:extLst>
              <a:ext uri="{FF2B5EF4-FFF2-40B4-BE49-F238E27FC236}">
                <a16:creationId xmlns:a16="http://schemas.microsoft.com/office/drawing/2014/main" id="{E6797DAA-0549-4E38-890B-DDABBCC3FE78}"/>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987" y="5652085"/>
            <a:ext cx="1958628" cy="1222946"/>
          </a:xfrm>
          <a:prstGeom prst="rect">
            <a:avLst/>
          </a:prstGeom>
          <a:noFill/>
          <a:ln>
            <a:noFill/>
          </a:ln>
        </p:spPr>
      </p:pic>
      <p:pic>
        <p:nvPicPr>
          <p:cNvPr id="15" name="Imagen 14">
            <a:extLst>
              <a:ext uri="{FF2B5EF4-FFF2-40B4-BE49-F238E27FC236}">
                <a16:creationId xmlns:a16="http://schemas.microsoft.com/office/drawing/2014/main" id="{9578AD84-231A-4BF8-B8EF-FC018C4C3C2D}"/>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16" name="Imagen 15">
            <a:extLst>
              <a:ext uri="{FF2B5EF4-FFF2-40B4-BE49-F238E27FC236}">
                <a16:creationId xmlns:a16="http://schemas.microsoft.com/office/drawing/2014/main" id="{6C123AEE-E3CA-4C88-8D0E-E786B7DF1B8F}"/>
              </a:ext>
            </a:extLst>
          </p:cNvPr>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9817111" y="364873"/>
            <a:ext cx="1271905" cy="1120775"/>
          </a:xfrm>
          <a:prstGeom prst="rect">
            <a:avLst/>
          </a:prstGeom>
          <a:noFill/>
          <a:ln>
            <a:noFill/>
          </a:ln>
          <a:extLst>
            <a:ext uri="{53640926-AAD7-44D8-BBD7-CCE9431645EC}">
              <a14:shadowObscured xmlns:a14="http://schemas.microsoft.com/office/drawing/2010/main"/>
            </a:ext>
          </a:extLst>
        </p:spPr>
      </p:pic>
      <p:pic>
        <p:nvPicPr>
          <p:cNvPr id="5" name="Marcador de contenido 4">
            <a:extLst>
              <a:ext uri="{FF2B5EF4-FFF2-40B4-BE49-F238E27FC236}">
                <a16:creationId xmlns:a16="http://schemas.microsoft.com/office/drawing/2014/main" id="{7AAEF93B-FEC5-4BE6-B294-E0F64C256690}"/>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113534" y="1016269"/>
            <a:ext cx="5371000" cy="5578762"/>
          </a:xfrm>
        </p:spPr>
      </p:pic>
      <p:pic>
        <p:nvPicPr>
          <p:cNvPr id="21" name="Imagen 20">
            <a:extLst>
              <a:ext uri="{FF2B5EF4-FFF2-40B4-BE49-F238E27FC236}">
                <a16:creationId xmlns:a16="http://schemas.microsoft.com/office/drawing/2014/main" id="{48CCBA38-0CF7-413D-A49B-A49392E916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36735" y="993752"/>
            <a:ext cx="5502117" cy="5631668"/>
          </a:xfrm>
          <a:prstGeom prst="rect">
            <a:avLst/>
          </a:prstGeom>
        </p:spPr>
      </p:pic>
      <p:pic>
        <p:nvPicPr>
          <p:cNvPr id="25" name="Imagen 24">
            <a:extLst>
              <a:ext uri="{FF2B5EF4-FFF2-40B4-BE49-F238E27FC236}">
                <a16:creationId xmlns:a16="http://schemas.microsoft.com/office/drawing/2014/main" id="{1C65A057-1582-4FA3-8309-6D504827D52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36735" y="985880"/>
            <a:ext cx="5502117" cy="5609151"/>
          </a:xfrm>
          <a:prstGeom prst="rect">
            <a:avLst/>
          </a:prstGeom>
        </p:spPr>
      </p:pic>
    </p:spTree>
    <p:extLst>
      <p:ext uri="{BB962C8B-B14F-4D97-AF65-F5344CB8AC3E}">
        <p14:creationId xmlns:p14="http://schemas.microsoft.com/office/powerpoint/2010/main" val="1367351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574482"/>
          </a:xfrm>
        </p:spPr>
        <p:txBody>
          <a:bodyPr>
            <a:normAutofit/>
          </a:bodyPr>
          <a:lstStyle/>
          <a:p>
            <a:pPr>
              <a:lnSpc>
                <a:spcPct val="120000"/>
              </a:lnSpc>
              <a:spcAft>
                <a:spcPts val="0"/>
              </a:spcAft>
            </a:pPr>
            <a:r>
              <a:rPr lang="es-ES" sz="2300" b="1" dirty="0">
                <a:solidFill>
                  <a:schemeClr val="tx1"/>
                </a:solidFill>
                <a:effectLst/>
                <a:latin typeface="Franklin Gothic Medium Cond" panose="020B0606030402020204" pitchFamily="34" charset="0"/>
                <a:cs typeface="Times New Roman" panose="02020603050405020304" pitchFamily="18" charset="0"/>
              </a:rPr>
              <a:t>Mapa de la distribución de establecimientos de salud</a:t>
            </a:r>
            <a:endParaRPr lang="es-ES" sz="23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1" name="Imagen 10" descr="C:\Users\Usuario\Downloads\WhatsApp Image 2023-08-25 at 15.38.46.jpeg">
            <a:extLst>
              <a:ext uri="{FF2B5EF4-FFF2-40B4-BE49-F238E27FC236}">
                <a16:creationId xmlns:a16="http://schemas.microsoft.com/office/drawing/2014/main" id="{7969BDFB-B9AB-44F3-A9C1-EF674B440DB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87" y="5652085"/>
            <a:ext cx="1958628" cy="1222946"/>
          </a:xfrm>
          <a:prstGeom prst="rect">
            <a:avLst/>
          </a:prstGeom>
          <a:noFill/>
          <a:ln>
            <a:noFill/>
          </a:ln>
        </p:spPr>
      </p:pic>
      <p:pic>
        <p:nvPicPr>
          <p:cNvPr id="3" name="Imagen 2">
            <a:extLst>
              <a:ext uri="{FF2B5EF4-FFF2-40B4-BE49-F238E27FC236}">
                <a16:creationId xmlns:a16="http://schemas.microsoft.com/office/drawing/2014/main" id="{FCCD54CA-7540-4A8E-8CBB-A00B666B30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8187" y="1199790"/>
            <a:ext cx="5357320" cy="5063768"/>
          </a:xfrm>
          <a:prstGeom prst="rect">
            <a:avLst/>
          </a:prstGeom>
        </p:spPr>
      </p:pic>
      <p:pic>
        <p:nvPicPr>
          <p:cNvPr id="6" name="Imagen 5">
            <a:extLst>
              <a:ext uri="{FF2B5EF4-FFF2-40B4-BE49-F238E27FC236}">
                <a16:creationId xmlns:a16="http://schemas.microsoft.com/office/drawing/2014/main" id="{FAE7F2E4-243C-4689-AD5D-7D8BA853D4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8186" y="1223128"/>
            <a:ext cx="5357319" cy="5047781"/>
          </a:xfrm>
          <a:prstGeom prst="rect">
            <a:avLst/>
          </a:prstGeom>
        </p:spPr>
      </p:pic>
    </p:spTree>
    <p:extLst>
      <p:ext uri="{BB962C8B-B14F-4D97-AF65-F5344CB8AC3E}">
        <p14:creationId xmlns:p14="http://schemas.microsoft.com/office/powerpoint/2010/main" val="110421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259391" y="259747"/>
            <a:ext cx="8292656" cy="605281"/>
          </a:xfrm>
        </p:spPr>
        <p:txBody>
          <a:bodyPr>
            <a:normAutofit/>
          </a:bodyPr>
          <a:lstStyle/>
          <a:p>
            <a:pPr>
              <a:lnSpc>
                <a:spcPct val="120000"/>
              </a:lnSpc>
              <a:spcAft>
                <a:spcPts val="0"/>
              </a:spcAft>
            </a:pPr>
            <a:r>
              <a:rPr lang="es-ES" sz="2400" b="1" dirty="0">
                <a:solidFill>
                  <a:schemeClr val="tx1"/>
                </a:solidFill>
                <a:effectLst/>
                <a:latin typeface="Franklin Gothic Medium Cond" panose="020B0606030402020204" pitchFamily="34" charset="0"/>
                <a:cs typeface="Times New Roman" panose="02020603050405020304" pitchFamily="18" charset="0"/>
              </a:rPr>
              <a:t>Análisis de la cobertura de vacunas</a:t>
            </a:r>
            <a:endParaRPr lang="es-ES" sz="2000" b="1" dirty="0">
              <a:solidFill>
                <a:schemeClr val="tx1"/>
              </a:solidFill>
              <a:effectLst/>
              <a:latin typeface="Helvetica" panose="020B060402020202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A2FC35A2-CC71-4BDA-A78D-E9E76B0DD43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215931" y="95042"/>
            <a:ext cx="845820" cy="1203960"/>
          </a:xfrm>
          <a:prstGeom prst="rect">
            <a:avLst/>
          </a:prstGeom>
          <a:noFill/>
          <a:ln w="9525">
            <a:noFill/>
            <a:miter lim="800000"/>
            <a:headEnd/>
            <a:tailEnd/>
          </a:ln>
        </p:spPr>
      </p:pic>
      <p:pic>
        <p:nvPicPr>
          <p:cNvPr id="12" name="Imagen 11">
            <a:extLst>
              <a:ext uri="{FF2B5EF4-FFF2-40B4-BE49-F238E27FC236}">
                <a16:creationId xmlns:a16="http://schemas.microsoft.com/office/drawing/2014/main" id="{642E2986-454F-416F-B3B7-DCFF28C264F9}"/>
              </a:ext>
            </a:extLst>
          </p:cNvPr>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7964652" y="18302"/>
            <a:ext cx="1271905" cy="1120775"/>
          </a:xfrm>
          <a:prstGeom prst="rect">
            <a:avLst/>
          </a:prstGeom>
          <a:noFill/>
          <a:ln>
            <a:noFill/>
          </a:ln>
          <a:extLst>
            <a:ext uri="{53640926-AAD7-44D8-BBD7-CCE9431645EC}">
              <a14:shadowObscured xmlns:a14="http://schemas.microsoft.com/office/drawing/2010/main"/>
            </a:ext>
          </a:extLst>
        </p:spPr>
      </p:pic>
      <p:pic>
        <p:nvPicPr>
          <p:cNvPr id="8" name="Imagen 7" descr="C:\Users\Usuario\Downloads\WhatsApp Image 2023-08-25 at 15.38.46.jpeg">
            <a:extLst>
              <a:ext uri="{FF2B5EF4-FFF2-40B4-BE49-F238E27FC236}">
                <a16:creationId xmlns:a16="http://schemas.microsoft.com/office/drawing/2014/main" id="{B09B0EAC-C1EF-4E94-8191-AE8C02172D8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87" y="5652085"/>
            <a:ext cx="1958628" cy="1222946"/>
          </a:xfrm>
          <a:prstGeom prst="rect">
            <a:avLst/>
          </a:prstGeom>
          <a:noFill/>
          <a:ln>
            <a:noFill/>
          </a:ln>
        </p:spPr>
      </p:pic>
      <p:pic>
        <p:nvPicPr>
          <p:cNvPr id="3" name="Imagen 2">
            <a:extLst>
              <a:ext uri="{FF2B5EF4-FFF2-40B4-BE49-F238E27FC236}">
                <a16:creationId xmlns:a16="http://schemas.microsoft.com/office/drawing/2014/main" id="{47FAD811-61FF-4024-816B-BD31AD2E07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5640" y="1106473"/>
            <a:ext cx="8868941" cy="5441473"/>
          </a:xfrm>
          <a:prstGeom prst="rect">
            <a:avLst/>
          </a:prstGeom>
        </p:spPr>
      </p:pic>
    </p:spTree>
    <p:extLst>
      <p:ext uri="{BB962C8B-B14F-4D97-AF65-F5344CB8AC3E}">
        <p14:creationId xmlns:p14="http://schemas.microsoft.com/office/powerpoint/2010/main" val="1022056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259391" y="259747"/>
            <a:ext cx="8292656" cy="605281"/>
          </a:xfrm>
        </p:spPr>
        <p:txBody>
          <a:bodyPr>
            <a:normAutofit/>
          </a:bodyPr>
          <a:lstStyle/>
          <a:p>
            <a:pPr>
              <a:lnSpc>
                <a:spcPct val="120000"/>
              </a:lnSpc>
              <a:spcAft>
                <a:spcPts val="0"/>
              </a:spcAft>
            </a:pPr>
            <a:r>
              <a:rPr lang="es-ES" sz="2400" b="1" dirty="0">
                <a:solidFill>
                  <a:schemeClr val="tx1"/>
                </a:solidFill>
                <a:effectLst/>
                <a:latin typeface="Franklin Gothic Medium Cond" panose="020B0606030402020204" pitchFamily="34" charset="0"/>
                <a:cs typeface="Times New Roman" panose="02020603050405020304" pitchFamily="18" charset="0"/>
              </a:rPr>
              <a:t>Análisis de la cobertura de vacunas</a:t>
            </a:r>
            <a:endParaRPr lang="es-ES" sz="2000" b="1" dirty="0">
              <a:solidFill>
                <a:schemeClr val="tx1"/>
              </a:solidFill>
              <a:effectLst/>
              <a:latin typeface="Helvetica" panose="020B060402020202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A2FC35A2-CC71-4BDA-A78D-E9E76B0DD43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215931" y="95042"/>
            <a:ext cx="845820" cy="1203960"/>
          </a:xfrm>
          <a:prstGeom prst="rect">
            <a:avLst/>
          </a:prstGeom>
          <a:noFill/>
          <a:ln w="9525">
            <a:noFill/>
            <a:miter lim="800000"/>
            <a:headEnd/>
            <a:tailEnd/>
          </a:ln>
        </p:spPr>
      </p:pic>
      <p:pic>
        <p:nvPicPr>
          <p:cNvPr id="12" name="Imagen 11">
            <a:extLst>
              <a:ext uri="{FF2B5EF4-FFF2-40B4-BE49-F238E27FC236}">
                <a16:creationId xmlns:a16="http://schemas.microsoft.com/office/drawing/2014/main" id="{642E2986-454F-416F-B3B7-DCFF28C264F9}"/>
              </a:ext>
            </a:extLst>
          </p:cNvPr>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7964652" y="18302"/>
            <a:ext cx="1271905" cy="1120775"/>
          </a:xfrm>
          <a:prstGeom prst="rect">
            <a:avLst/>
          </a:prstGeom>
          <a:noFill/>
          <a:ln>
            <a:noFill/>
          </a:ln>
          <a:extLst>
            <a:ext uri="{53640926-AAD7-44D8-BBD7-CCE9431645EC}">
              <a14:shadowObscured xmlns:a14="http://schemas.microsoft.com/office/drawing/2010/main"/>
            </a:ext>
          </a:extLst>
        </p:spPr>
      </p:pic>
      <p:pic>
        <p:nvPicPr>
          <p:cNvPr id="9" name="Imagen 8" descr="C:\Users\Usuario\Downloads\WhatsApp Image 2023-08-25 at 15.38.46.jpeg">
            <a:extLst>
              <a:ext uri="{FF2B5EF4-FFF2-40B4-BE49-F238E27FC236}">
                <a16:creationId xmlns:a16="http://schemas.microsoft.com/office/drawing/2014/main" id="{6371ECF1-6ACD-43BD-B014-0DE8CE82F2F8}"/>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87" y="5788057"/>
            <a:ext cx="1749386" cy="1086973"/>
          </a:xfrm>
          <a:prstGeom prst="rect">
            <a:avLst/>
          </a:prstGeom>
          <a:noFill/>
          <a:ln>
            <a:noFill/>
          </a:ln>
        </p:spPr>
      </p:pic>
      <p:pic>
        <p:nvPicPr>
          <p:cNvPr id="3" name="Imagen 2">
            <a:extLst>
              <a:ext uri="{FF2B5EF4-FFF2-40B4-BE49-F238E27FC236}">
                <a16:creationId xmlns:a16="http://schemas.microsoft.com/office/drawing/2014/main" id="{B5BEE89A-AE1A-4040-B381-C3B1C0B4615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31959" y="755778"/>
            <a:ext cx="5265876" cy="5685013"/>
          </a:xfrm>
          <a:prstGeom prst="rect">
            <a:avLst/>
          </a:prstGeom>
        </p:spPr>
      </p:pic>
      <p:pic>
        <p:nvPicPr>
          <p:cNvPr id="6" name="Imagen 5">
            <a:extLst>
              <a:ext uri="{FF2B5EF4-FFF2-40B4-BE49-F238E27FC236}">
                <a16:creationId xmlns:a16="http://schemas.microsoft.com/office/drawing/2014/main" id="{743B460F-72CB-4F65-864D-AAC4280152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383286" y="755778"/>
            <a:ext cx="5265876" cy="5685013"/>
          </a:xfrm>
          <a:prstGeom prst="rect">
            <a:avLst/>
          </a:prstGeom>
        </p:spPr>
      </p:pic>
    </p:spTree>
    <p:extLst>
      <p:ext uri="{BB962C8B-B14F-4D97-AF65-F5344CB8AC3E}">
        <p14:creationId xmlns:p14="http://schemas.microsoft.com/office/powerpoint/2010/main" val="2362524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259391" y="259747"/>
            <a:ext cx="8292656" cy="605281"/>
          </a:xfrm>
        </p:spPr>
        <p:txBody>
          <a:bodyPr>
            <a:normAutofit/>
          </a:bodyPr>
          <a:lstStyle/>
          <a:p>
            <a:pPr>
              <a:lnSpc>
                <a:spcPct val="120000"/>
              </a:lnSpc>
              <a:spcAft>
                <a:spcPts val="0"/>
              </a:spcAft>
            </a:pPr>
            <a:r>
              <a:rPr lang="es-ES" sz="2400" b="1" dirty="0">
                <a:solidFill>
                  <a:schemeClr val="tx1"/>
                </a:solidFill>
                <a:effectLst/>
                <a:latin typeface="Franklin Gothic Medium Cond" panose="020B0606030402020204" pitchFamily="34" charset="0"/>
                <a:cs typeface="Times New Roman" panose="02020603050405020304" pitchFamily="18" charset="0"/>
              </a:rPr>
              <a:t>Análisis de la </a:t>
            </a:r>
            <a:r>
              <a:rPr lang="es-ES" sz="2400" b="1" dirty="0">
                <a:solidFill>
                  <a:schemeClr val="tx1"/>
                </a:solidFill>
                <a:latin typeface="Franklin Gothic Medium Cond" panose="020B0606030402020204" pitchFamily="34" charset="0"/>
                <a:cs typeface="Times New Roman" panose="02020603050405020304" pitchFamily="18" charset="0"/>
              </a:rPr>
              <a:t>mortalidad fetal</a:t>
            </a:r>
            <a:endParaRPr lang="es-ES" sz="2000" b="1" dirty="0">
              <a:solidFill>
                <a:schemeClr val="tx1"/>
              </a:solidFill>
              <a:effectLst/>
              <a:latin typeface="Helvetica" panose="020B060402020202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FAA3E451-634B-49A5-9ABF-514C916461D0}"/>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215931" y="95042"/>
            <a:ext cx="845820" cy="1203960"/>
          </a:xfrm>
          <a:prstGeom prst="rect">
            <a:avLst/>
          </a:prstGeom>
          <a:noFill/>
          <a:ln w="9525">
            <a:noFill/>
            <a:miter lim="800000"/>
            <a:headEnd/>
            <a:tailEnd/>
          </a:ln>
        </p:spPr>
      </p:pic>
      <p:pic>
        <p:nvPicPr>
          <p:cNvPr id="12" name="Imagen 11">
            <a:extLst>
              <a:ext uri="{FF2B5EF4-FFF2-40B4-BE49-F238E27FC236}">
                <a16:creationId xmlns:a16="http://schemas.microsoft.com/office/drawing/2014/main" id="{3CD155D2-CCF9-4E6A-B133-965AEEC2318E}"/>
              </a:ext>
            </a:extLst>
          </p:cNvPr>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10771823" y="133179"/>
            <a:ext cx="1271905" cy="1120775"/>
          </a:xfrm>
          <a:prstGeom prst="rect">
            <a:avLst/>
          </a:prstGeom>
          <a:noFill/>
          <a:ln>
            <a:noFill/>
          </a:ln>
          <a:extLst>
            <a:ext uri="{53640926-AAD7-44D8-BBD7-CCE9431645EC}">
              <a14:shadowObscured xmlns:a14="http://schemas.microsoft.com/office/drawing/2010/main"/>
            </a:ext>
          </a:extLst>
        </p:spPr>
      </p:pic>
      <p:pic>
        <p:nvPicPr>
          <p:cNvPr id="13" name="Imagen 12" descr="C:\Users\Usuario\Downloads\WhatsApp Image 2023-08-25 at 15.38.46.jpeg">
            <a:extLst>
              <a:ext uri="{FF2B5EF4-FFF2-40B4-BE49-F238E27FC236}">
                <a16:creationId xmlns:a16="http://schemas.microsoft.com/office/drawing/2014/main" id="{E64776B0-652D-4FEB-9D30-0BEA5CC050A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987" y="5788057"/>
            <a:ext cx="1749386" cy="1086973"/>
          </a:xfrm>
          <a:prstGeom prst="rect">
            <a:avLst/>
          </a:prstGeom>
          <a:noFill/>
          <a:ln>
            <a:noFill/>
          </a:ln>
        </p:spPr>
      </p:pic>
      <p:pic>
        <p:nvPicPr>
          <p:cNvPr id="16" name="Imagen 15">
            <a:extLst>
              <a:ext uri="{FF2B5EF4-FFF2-40B4-BE49-F238E27FC236}">
                <a16:creationId xmlns:a16="http://schemas.microsoft.com/office/drawing/2014/main" id="{C5CAE6EA-F6D0-4555-B18A-3E83F1E74A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6000" y="1664817"/>
            <a:ext cx="9000000" cy="3528366"/>
          </a:xfrm>
          <a:prstGeom prst="rect">
            <a:avLst/>
          </a:prstGeom>
        </p:spPr>
      </p:pic>
      <p:pic>
        <p:nvPicPr>
          <p:cNvPr id="18" name="Imagen 17">
            <a:extLst>
              <a:ext uri="{FF2B5EF4-FFF2-40B4-BE49-F238E27FC236}">
                <a16:creationId xmlns:a16="http://schemas.microsoft.com/office/drawing/2014/main" id="{87227726-646C-4B54-8D22-0E09236B8AE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96000" y="1189428"/>
            <a:ext cx="9078285" cy="5408825"/>
          </a:xfrm>
          <a:prstGeom prst="rect">
            <a:avLst/>
          </a:prstGeom>
        </p:spPr>
      </p:pic>
      <p:pic>
        <p:nvPicPr>
          <p:cNvPr id="20" name="Imagen 19">
            <a:extLst>
              <a:ext uri="{FF2B5EF4-FFF2-40B4-BE49-F238E27FC236}">
                <a16:creationId xmlns:a16="http://schemas.microsoft.com/office/drawing/2014/main" id="{0031A133-B6AA-4A9E-B9D3-27DCDB84AF8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96000" y="865028"/>
            <a:ext cx="9276422" cy="5745978"/>
          </a:xfrm>
          <a:prstGeom prst="rect">
            <a:avLst/>
          </a:prstGeom>
        </p:spPr>
      </p:pic>
    </p:spTree>
    <p:extLst>
      <p:ext uri="{BB962C8B-B14F-4D97-AF65-F5344CB8AC3E}">
        <p14:creationId xmlns:p14="http://schemas.microsoft.com/office/powerpoint/2010/main" val="196754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259391" y="259747"/>
            <a:ext cx="8292656" cy="605281"/>
          </a:xfrm>
        </p:spPr>
        <p:txBody>
          <a:bodyPr>
            <a:normAutofit/>
          </a:bodyPr>
          <a:lstStyle/>
          <a:p>
            <a:pPr>
              <a:lnSpc>
                <a:spcPct val="120000"/>
              </a:lnSpc>
              <a:spcAft>
                <a:spcPts val="0"/>
              </a:spcAft>
            </a:pPr>
            <a:r>
              <a:rPr lang="es-ES" sz="2400" b="1" dirty="0">
                <a:solidFill>
                  <a:schemeClr val="tx1"/>
                </a:solidFill>
                <a:effectLst/>
                <a:latin typeface="Franklin Gothic Medium Cond" panose="020B0606030402020204" pitchFamily="34" charset="0"/>
                <a:cs typeface="Times New Roman" panose="02020603050405020304" pitchFamily="18" charset="0"/>
              </a:rPr>
              <a:t>Análisis de la </a:t>
            </a:r>
            <a:r>
              <a:rPr lang="es-ES" sz="2400" b="1" dirty="0">
                <a:solidFill>
                  <a:schemeClr val="tx1"/>
                </a:solidFill>
                <a:latin typeface="Franklin Gothic Medium Cond" panose="020B0606030402020204" pitchFamily="34" charset="0"/>
                <a:cs typeface="Times New Roman" panose="02020603050405020304" pitchFamily="18" charset="0"/>
              </a:rPr>
              <a:t>mortalidad fetal</a:t>
            </a:r>
            <a:endParaRPr lang="es-ES" sz="2000" b="1" dirty="0">
              <a:solidFill>
                <a:schemeClr val="tx1"/>
              </a:solidFill>
              <a:effectLst/>
              <a:latin typeface="Helvetica" panose="020B060402020202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A2FC35A2-CC71-4BDA-A78D-E9E76B0DD437}"/>
              </a:ext>
            </a:extLst>
          </p:cNvPr>
          <p:cNvPicPr/>
          <p:nvPr/>
        </p:nvPicPr>
        <p:blipFill>
          <a:blip r:embed="rId2" cstate="print">
            <a:extLst>
              <a:ext uri="{28A0092B-C50C-407E-A947-70E740481C1C}">
                <a14:useLocalDpi xmlns:a14="http://schemas.microsoft.com/office/drawing/2010/main" val="0"/>
              </a:ext>
            </a:extLst>
          </a:blip>
          <a:stretch>
            <a:fillRect/>
          </a:stretch>
        </p:blipFill>
        <p:spPr bwMode="auto">
          <a:xfrm>
            <a:off x="215931" y="95042"/>
            <a:ext cx="845820" cy="1203960"/>
          </a:xfrm>
          <a:prstGeom prst="rect">
            <a:avLst/>
          </a:prstGeom>
          <a:noFill/>
          <a:ln w="9525">
            <a:noFill/>
            <a:miter lim="800000"/>
            <a:headEnd/>
            <a:tailEnd/>
          </a:ln>
        </p:spPr>
      </p:pic>
      <p:pic>
        <p:nvPicPr>
          <p:cNvPr id="12" name="Imagen 11">
            <a:extLst>
              <a:ext uri="{FF2B5EF4-FFF2-40B4-BE49-F238E27FC236}">
                <a16:creationId xmlns:a16="http://schemas.microsoft.com/office/drawing/2014/main" id="{642E2986-454F-416F-B3B7-DCFF28C264F9}"/>
              </a:ext>
            </a:extLst>
          </p:cNvPr>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9263621" y="95042"/>
            <a:ext cx="1271905" cy="1120775"/>
          </a:xfrm>
          <a:prstGeom prst="rect">
            <a:avLst/>
          </a:prstGeom>
          <a:noFill/>
          <a:ln>
            <a:noFill/>
          </a:ln>
          <a:extLst>
            <a:ext uri="{53640926-AAD7-44D8-BBD7-CCE9431645EC}">
              <a14:shadowObscured xmlns:a14="http://schemas.microsoft.com/office/drawing/2010/main"/>
            </a:ext>
          </a:extLst>
        </p:spPr>
      </p:pic>
      <p:pic>
        <p:nvPicPr>
          <p:cNvPr id="4" name="Imagen 3">
            <a:extLst>
              <a:ext uri="{FF2B5EF4-FFF2-40B4-BE49-F238E27FC236}">
                <a16:creationId xmlns:a16="http://schemas.microsoft.com/office/drawing/2014/main" id="{D9228E98-1C15-4B6C-8647-778D437A9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3374" y="693373"/>
            <a:ext cx="6647414" cy="5939376"/>
          </a:xfrm>
          <a:prstGeom prst="rect">
            <a:avLst/>
          </a:prstGeom>
        </p:spPr>
      </p:pic>
      <p:pic>
        <p:nvPicPr>
          <p:cNvPr id="8" name="Imagen 7">
            <a:extLst>
              <a:ext uri="{FF2B5EF4-FFF2-40B4-BE49-F238E27FC236}">
                <a16:creationId xmlns:a16="http://schemas.microsoft.com/office/drawing/2014/main" id="{F18C4A90-93DA-433C-A7C8-508C79F999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581" y="693373"/>
            <a:ext cx="6435001" cy="5939376"/>
          </a:xfrm>
          <a:prstGeom prst="rect">
            <a:avLst/>
          </a:prstGeom>
        </p:spPr>
      </p:pic>
      <p:pic>
        <p:nvPicPr>
          <p:cNvPr id="13" name="Imagen 12">
            <a:extLst>
              <a:ext uri="{FF2B5EF4-FFF2-40B4-BE49-F238E27FC236}">
                <a16:creationId xmlns:a16="http://schemas.microsoft.com/office/drawing/2014/main" id="{49980386-D06E-4D26-883C-A56D159F3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3374" y="693373"/>
            <a:ext cx="6647414" cy="5970978"/>
          </a:xfrm>
          <a:prstGeom prst="rect">
            <a:avLst/>
          </a:prstGeom>
        </p:spPr>
      </p:pic>
    </p:spTree>
    <p:extLst>
      <p:ext uri="{BB962C8B-B14F-4D97-AF65-F5344CB8AC3E}">
        <p14:creationId xmlns:p14="http://schemas.microsoft.com/office/powerpoint/2010/main" val="2672401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Proyecciones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024" y="5722070"/>
            <a:ext cx="2078107" cy="1135930"/>
          </a:xfrm>
          <a:prstGeom prst="rect">
            <a:avLst/>
          </a:prstGeom>
          <a:noFill/>
          <a:ln>
            <a:noFill/>
          </a:ln>
        </p:spPr>
      </p:pic>
      <p:pic>
        <p:nvPicPr>
          <p:cNvPr id="11" name="Imagen 10">
            <a:extLst>
              <a:ext uri="{FF2B5EF4-FFF2-40B4-BE49-F238E27FC236}">
                <a16:creationId xmlns:a16="http://schemas.microsoft.com/office/drawing/2014/main" id="{45A45C6D-5257-4DBC-A108-340BA5D7BC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2731" y="2051334"/>
            <a:ext cx="6579940" cy="3337849"/>
          </a:xfrm>
          <a:prstGeom prst="rect">
            <a:avLst/>
          </a:prstGeom>
        </p:spPr>
      </p:pic>
      <p:pic>
        <p:nvPicPr>
          <p:cNvPr id="16" name="Marcador de contenido 15">
            <a:extLst>
              <a:ext uri="{FF2B5EF4-FFF2-40B4-BE49-F238E27FC236}">
                <a16:creationId xmlns:a16="http://schemas.microsoft.com/office/drawing/2014/main" id="{29E9D0F4-45F4-460A-A38F-6A7530123926}"/>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99329" y="2051334"/>
            <a:ext cx="5387071" cy="3476619"/>
          </a:xfrm>
        </p:spPr>
      </p:pic>
    </p:spTree>
    <p:extLst>
      <p:ext uri="{BB962C8B-B14F-4D97-AF65-F5344CB8AC3E}">
        <p14:creationId xmlns:p14="http://schemas.microsoft.com/office/powerpoint/2010/main" val="330166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601426" y="1715218"/>
            <a:ext cx="8815458" cy="424667"/>
          </a:xfrm>
        </p:spPr>
        <p:txBody>
          <a:bodyPr/>
          <a:lstStyle/>
          <a:p>
            <a:r>
              <a:rPr lang="es-ES" dirty="0"/>
              <a:t>La Paz y Santa Cruz ocupan casi el 40% de la cantidad total de establecimientos</a:t>
            </a:r>
          </a:p>
        </p:txBody>
      </p:sp>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5" name="Imagen 4">
            <a:extLst>
              <a:ext uri="{FF2B5EF4-FFF2-40B4-BE49-F238E27FC236}">
                <a16:creationId xmlns:a16="http://schemas.microsoft.com/office/drawing/2014/main" id="{EE1F66C0-5C49-4415-B2CD-9408771FA9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5555" y="2096731"/>
            <a:ext cx="7946796" cy="4441497"/>
          </a:xfrm>
          <a:prstGeom prst="rect">
            <a:avLst/>
          </a:prstGeom>
        </p:spPr>
      </p:pic>
    </p:spTree>
    <p:extLst>
      <p:ext uri="{BB962C8B-B14F-4D97-AF65-F5344CB8AC3E}">
        <p14:creationId xmlns:p14="http://schemas.microsoft.com/office/powerpoint/2010/main" val="1064912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1242077" y="1332536"/>
            <a:ext cx="8596668" cy="4632454"/>
          </a:xfrm>
        </p:spPr>
        <p:txBody>
          <a:bodyPr/>
          <a:lstStyle/>
          <a:p>
            <a:r>
              <a:rPr lang="es-ES" dirty="0"/>
              <a:t>La salud publica es esencial para el bienestar y calidad de vida, siendo un recurso fundamental para el progreso personal, económico y social. </a:t>
            </a:r>
          </a:p>
          <a:p>
            <a:endParaRPr lang="es-ES" dirty="0"/>
          </a:p>
          <a:p>
            <a:endParaRPr lang="es-ES" dirty="0"/>
          </a:p>
          <a:p>
            <a:endParaRPr lang="es-ES" dirty="0"/>
          </a:p>
          <a:p>
            <a:pPr marL="0" indent="0">
              <a:buNone/>
            </a:pPr>
            <a:endParaRPr lang="es-ES" dirty="0"/>
          </a:p>
        </p:txBody>
      </p:sp>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Introducción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3024" y="5568767"/>
            <a:ext cx="2078107" cy="1247290"/>
          </a:xfrm>
          <a:prstGeom prst="rect">
            <a:avLst/>
          </a:prstGeom>
          <a:noFill/>
          <a:ln>
            <a:noFill/>
          </a:ln>
        </p:spPr>
      </p:pic>
      <p:pic>
        <p:nvPicPr>
          <p:cNvPr id="4" name="Imagen 3">
            <a:extLst>
              <a:ext uri="{FF2B5EF4-FFF2-40B4-BE49-F238E27FC236}">
                <a16:creationId xmlns:a16="http://schemas.microsoft.com/office/drawing/2014/main" id="{A95FC16F-7CC9-44AC-8532-AA742A4106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3024" y="2147002"/>
            <a:ext cx="6768443" cy="3658026"/>
          </a:xfrm>
          <a:prstGeom prst="rect">
            <a:avLst/>
          </a:prstGeom>
        </p:spPr>
      </p:pic>
      <p:pic>
        <p:nvPicPr>
          <p:cNvPr id="6" name="Imagen 5">
            <a:extLst>
              <a:ext uri="{FF2B5EF4-FFF2-40B4-BE49-F238E27FC236}">
                <a16:creationId xmlns:a16="http://schemas.microsoft.com/office/drawing/2014/main" id="{ABED3A24-6F11-4B79-AC67-1F98C734FA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1467" y="2453311"/>
            <a:ext cx="5060118" cy="2796782"/>
          </a:xfrm>
          <a:prstGeom prst="rect">
            <a:avLst/>
          </a:prstGeom>
        </p:spPr>
      </p:pic>
    </p:spTree>
    <p:extLst>
      <p:ext uri="{BB962C8B-B14F-4D97-AF65-F5344CB8AC3E}">
        <p14:creationId xmlns:p14="http://schemas.microsoft.com/office/powerpoint/2010/main" val="384981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Resultados </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sp>
        <p:nvSpPr>
          <p:cNvPr id="10" name="Marcador de contenido 2">
            <a:extLst>
              <a:ext uri="{FF2B5EF4-FFF2-40B4-BE49-F238E27FC236}">
                <a16:creationId xmlns:a16="http://schemas.microsoft.com/office/drawing/2014/main" id="{8CFE47EB-D0AF-4426-A20B-FD9A8612988C}"/>
              </a:ext>
            </a:extLst>
          </p:cNvPr>
          <p:cNvSpPr>
            <a:spLocks noGrp="1"/>
          </p:cNvSpPr>
          <p:nvPr>
            <p:ph idx="1"/>
          </p:nvPr>
        </p:nvSpPr>
        <p:spPr>
          <a:xfrm>
            <a:off x="583066" y="1715218"/>
            <a:ext cx="10832794" cy="617950"/>
          </a:xfrm>
        </p:spPr>
        <p:txBody>
          <a:bodyPr>
            <a:normAutofit lnSpcReduction="10000"/>
          </a:bodyPr>
          <a:lstStyle/>
          <a:p>
            <a:r>
              <a:rPr lang="es-ES" dirty="0"/>
              <a:t>Las proyecciones indican un crecimiento para el año 2030, sin embargo, la tasa de crecimiento poblacional proyectada para el 2030 sugiere una reducción en la accesibilidad a servicios de salud</a:t>
            </a:r>
            <a:endParaRPr lang="es-BO" dirty="0"/>
          </a:p>
        </p:txBody>
      </p:sp>
      <p:pic>
        <p:nvPicPr>
          <p:cNvPr id="6" name="Imagen 5">
            <a:extLst>
              <a:ext uri="{FF2B5EF4-FFF2-40B4-BE49-F238E27FC236}">
                <a16:creationId xmlns:a16="http://schemas.microsoft.com/office/drawing/2014/main" id="{272BFE5D-2E24-461B-9626-7E7D986F64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8260" y="2739844"/>
            <a:ext cx="4918373" cy="3021384"/>
          </a:xfrm>
          <a:prstGeom prst="rect">
            <a:avLst/>
          </a:prstGeom>
        </p:spPr>
      </p:pic>
      <p:pic>
        <p:nvPicPr>
          <p:cNvPr id="3" name="Imagen 2">
            <a:extLst>
              <a:ext uri="{FF2B5EF4-FFF2-40B4-BE49-F238E27FC236}">
                <a16:creationId xmlns:a16="http://schemas.microsoft.com/office/drawing/2014/main" id="{DA2655EE-5D4B-4DC0-82A0-DA8B240529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5367" y="2439489"/>
            <a:ext cx="6982893" cy="3914177"/>
          </a:xfrm>
          <a:prstGeom prst="rect">
            <a:avLst/>
          </a:prstGeom>
        </p:spPr>
      </p:pic>
    </p:spTree>
    <p:extLst>
      <p:ext uri="{BB962C8B-B14F-4D97-AF65-F5344CB8AC3E}">
        <p14:creationId xmlns:p14="http://schemas.microsoft.com/office/powerpoint/2010/main" val="1865313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contenido 2">
            <a:extLst>
              <a:ext uri="{FF2B5EF4-FFF2-40B4-BE49-F238E27FC236}">
                <a16:creationId xmlns:a16="http://schemas.microsoft.com/office/drawing/2014/main" id="{8CFE47EB-D0AF-4426-A20B-FD9A8612988C}"/>
              </a:ext>
            </a:extLst>
          </p:cNvPr>
          <p:cNvSpPr>
            <a:spLocks noGrp="1"/>
          </p:cNvSpPr>
          <p:nvPr>
            <p:ph idx="1"/>
          </p:nvPr>
        </p:nvSpPr>
        <p:spPr>
          <a:xfrm>
            <a:off x="1242078" y="328842"/>
            <a:ext cx="9271819" cy="855973"/>
          </a:xfrm>
        </p:spPr>
        <p:txBody>
          <a:bodyPr/>
          <a:lstStyle/>
          <a:p>
            <a:r>
              <a:rPr lang="es-ES" dirty="0"/>
              <a:t>Las provincias presentan desigualdades en la cobertura de vacunas con relación a la cantidad de establecimientos de salud</a:t>
            </a:r>
            <a:endParaRPr lang="es-BO" dirty="0"/>
          </a:p>
        </p:txBody>
      </p:sp>
      <p:pic>
        <p:nvPicPr>
          <p:cNvPr id="3" name="Imagen 2">
            <a:extLst>
              <a:ext uri="{FF2B5EF4-FFF2-40B4-BE49-F238E27FC236}">
                <a16:creationId xmlns:a16="http://schemas.microsoft.com/office/drawing/2014/main" id="{8FF4FBF9-0A5F-4E30-A034-0EF6F47EF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9994" y="1178184"/>
            <a:ext cx="9264140" cy="5112585"/>
          </a:xfrm>
          <a:prstGeom prst="rect">
            <a:avLst/>
          </a:prstGeom>
        </p:spPr>
      </p:pic>
      <p:pic>
        <p:nvPicPr>
          <p:cNvPr id="6" name="Imagen 5">
            <a:extLst>
              <a:ext uri="{FF2B5EF4-FFF2-40B4-BE49-F238E27FC236}">
                <a16:creationId xmlns:a16="http://schemas.microsoft.com/office/drawing/2014/main" id="{89D865E5-B715-459F-BBCA-EFB1A59C693A}"/>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7" name="Imagen 6">
            <a:extLst>
              <a:ext uri="{FF2B5EF4-FFF2-40B4-BE49-F238E27FC236}">
                <a16:creationId xmlns:a16="http://schemas.microsoft.com/office/drawing/2014/main" id="{C9D1DE05-FB98-4F98-A5FC-05202ED4B750}"/>
              </a:ext>
            </a:extLst>
          </p:cNvPr>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10825827" y="262635"/>
            <a:ext cx="1271905" cy="1120775"/>
          </a:xfrm>
          <a:prstGeom prst="rect">
            <a:avLst/>
          </a:prstGeom>
          <a:noFill/>
          <a:ln>
            <a:noFill/>
          </a:ln>
          <a:extLst>
            <a:ext uri="{53640926-AAD7-44D8-BBD7-CCE9431645EC}">
              <a14:shadowObscured xmlns:a14="http://schemas.microsoft.com/office/drawing/2010/main"/>
            </a:ext>
          </a:extLst>
        </p:spPr>
      </p:pic>
      <p:pic>
        <p:nvPicPr>
          <p:cNvPr id="8" name="Imagen 7" descr="C:\Users\Usuario\Downloads\WhatsApp Image 2023-08-25 at 15.38.46.jpeg">
            <a:extLst>
              <a:ext uri="{FF2B5EF4-FFF2-40B4-BE49-F238E27FC236}">
                <a16:creationId xmlns:a16="http://schemas.microsoft.com/office/drawing/2014/main" id="{67614CE0-439C-4E92-B252-A25E117149C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34" y="5818766"/>
            <a:ext cx="1872773" cy="944007"/>
          </a:xfrm>
          <a:prstGeom prst="rect">
            <a:avLst/>
          </a:prstGeom>
          <a:noFill/>
          <a:ln>
            <a:noFill/>
          </a:ln>
        </p:spPr>
      </p:pic>
      <p:pic>
        <p:nvPicPr>
          <p:cNvPr id="13" name="Imagen 12">
            <a:extLst>
              <a:ext uri="{FF2B5EF4-FFF2-40B4-BE49-F238E27FC236}">
                <a16:creationId xmlns:a16="http://schemas.microsoft.com/office/drawing/2014/main" id="{B9BE9309-47F8-4566-8927-2798163A4C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9993" y="1184815"/>
            <a:ext cx="9293635" cy="5119171"/>
          </a:xfrm>
          <a:prstGeom prst="rect">
            <a:avLst/>
          </a:prstGeom>
        </p:spPr>
      </p:pic>
      <p:pic>
        <p:nvPicPr>
          <p:cNvPr id="14" name="Imagen 13">
            <a:extLst>
              <a:ext uri="{FF2B5EF4-FFF2-40B4-BE49-F238E27FC236}">
                <a16:creationId xmlns:a16="http://schemas.microsoft.com/office/drawing/2014/main" id="{C91855F7-B9F6-4B01-8C30-6D7E5C8652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9992" y="1178184"/>
            <a:ext cx="9310101" cy="5207198"/>
          </a:xfrm>
          <a:prstGeom prst="rect">
            <a:avLst/>
          </a:prstGeom>
        </p:spPr>
      </p:pic>
    </p:spTree>
    <p:extLst>
      <p:ext uri="{BB962C8B-B14F-4D97-AF65-F5344CB8AC3E}">
        <p14:creationId xmlns:p14="http://schemas.microsoft.com/office/powerpoint/2010/main" val="3987462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2C07E81D-264A-4C96-9138-92E6F5C422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4166" y="4994658"/>
            <a:ext cx="7841660" cy="1646063"/>
          </a:xfrm>
          <a:prstGeom prst="rect">
            <a:avLst/>
          </a:prstGeom>
        </p:spPr>
      </p:pic>
      <p:sp>
        <p:nvSpPr>
          <p:cNvPr id="14" name="Marcador de contenido 2">
            <a:extLst>
              <a:ext uri="{FF2B5EF4-FFF2-40B4-BE49-F238E27FC236}">
                <a16:creationId xmlns:a16="http://schemas.microsoft.com/office/drawing/2014/main" id="{E360F26C-B575-4376-A228-738E681A789F}"/>
              </a:ext>
            </a:extLst>
          </p:cNvPr>
          <p:cNvSpPr>
            <a:spLocks noGrp="1"/>
          </p:cNvSpPr>
          <p:nvPr>
            <p:ph idx="1"/>
          </p:nvPr>
        </p:nvSpPr>
        <p:spPr>
          <a:xfrm>
            <a:off x="1322617" y="364873"/>
            <a:ext cx="8596668" cy="399802"/>
          </a:xfrm>
        </p:spPr>
        <p:txBody>
          <a:bodyPr/>
          <a:lstStyle/>
          <a:p>
            <a:r>
              <a:rPr lang="es-ES" dirty="0"/>
              <a:t>La paz y Santa Cruz presentan índices muy altos de mortalidad fetal</a:t>
            </a:r>
          </a:p>
          <a:p>
            <a:pPr marL="0" indent="0">
              <a:buNone/>
            </a:pPr>
            <a:endParaRPr lang="es-BO" dirty="0"/>
          </a:p>
          <a:p>
            <a:pPr marL="0" indent="0">
              <a:buNone/>
            </a:pPr>
            <a:endParaRPr lang="es-BO" dirty="0"/>
          </a:p>
          <a:p>
            <a:pPr marL="0" indent="0">
              <a:buNone/>
            </a:pPr>
            <a:endParaRPr lang="es-BO" dirty="0"/>
          </a:p>
          <a:p>
            <a:pPr marL="0" indent="0">
              <a:buNone/>
            </a:pPr>
            <a:endParaRPr lang="es-BO" dirty="0"/>
          </a:p>
          <a:p>
            <a:pPr marL="0" indent="0">
              <a:buNone/>
            </a:pPr>
            <a:endParaRPr lang="es-BO" dirty="0"/>
          </a:p>
        </p:txBody>
      </p:sp>
      <p:pic>
        <p:nvPicPr>
          <p:cNvPr id="7" name="Imagen 6">
            <a:extLst>
              <a:ext uri="{FF2B5EF4-FFF2-40B4-BE49-F238E27FC236}">
                <a16:creationId xmlns:a16="http://schemas.microsoft.com/office/drawing/2014/main" id="{300A8294-F5B1-4815-8709-A4596ED5073C}"/>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8" name="Imagen 7">
            <a:extLst>
              <a:ext uri="{FF2B5EF4-FFF2-40B4-BE49-F238E27FC236}">
                <a16:creationId xmlns:a16="http://schemas.microsoft.com/office/drawing/2014/main" id="{D90AF2B0-C50A-4701-BE5E-43C5924B1716}"/>
              </a:ext>
            </a:extLst>
          </p:cNvPr>
          <p:cNvPicPr/>
          <p:nvPr/>
        </p:nvPicPr>
        <p:blipFill rotWithShape="1">
          <a:blip r:embed="rId4">
            <a:extLst>
              <a:ext uri="{28A0092B-C50C-407E-A947-70E740481C1C}">
                <a14:useLocalDpi xmlns:a14="http://schemas.microsoft.com/office/drawing/2010/main" val="0"/>
              </a:ext>
            </a:extLst>
          </a:blip>
          <a:srcRect l="6507" r="-1" b="14911"/>
          <a:stretch/>
        </p:blipFill>
        <p:spPr bwMode="auto">
          <a:xfrm>
            <a:off x="10825827" y="262635"/>
            <a:ext cx="1271905" cy="1120775"/>
          </a:xfrm>
          <a:prstGeom prst="rect">
            <a:avLst/>
          </a:prstGeom>
          <a:noFill/>
          <a:ln>
            <a:noFill/>
          </a:ln>
          <a:extLst>
            <a:ext uri="{53640926-AAD7-44D8-BBD7-CCE9431645EC}">
              <a14:shadowObscured xmlns:a14="http://schemas.microsoft.com/office/drawing/2010/main"/>
            </a:ext>
          </a:extLst>
        </p:spPr>
      </p:pic>
      <p:pic>
        <p:nvPicPr>
          <p:cNvPr id="9" name="Imagen 8" descr="C:\Users\Usuario\Downloads\WhatsApp Image 2023-08-25 at 15.38.46.jpeg">
            <a:extLst>
              <a:ext uri="{FF2B5EF4-FFF2-40B4-BE49-F238E27FC236}">
                <a16:creationId xmlns:a16="http://schemas.microsoft.com/office/drawing/2014/main" id="{7C7B56B9-1A88-4E88-AB3E-82CC526D142D}"/>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5234" y="5818766"/>
            <a:ext cx="1872773" cy="944007"/>
          </a:xfrm>
          <a:prstGeom prst="rect">
            <a:avLst/>
          </a:prstGeom>
          <a:noFill/>
          <a:ln>
            <a:noFill/>
          </a:ln>
        </p:spPr>
      </p:pic>
      <p:pic>
        <p:nvPicPr>
          <p:cNvPr id="3" name="Imagen 2">
            <a:extLst>
              <a:ext uri="{FF2B5EF4-FFF2-40B4-BE49-F238E27FC236}">
                <a16:creationId xmlns:a16="http://schemas.microsoft.com/office/drawing/2014/main" id="{24FC0043-553E-401C-A358-9DF45E3AED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99808" y="716855"/>
            <a:ext cx="7468289" cy="4277803"/>
          </a:xfrm>
          <a:prstGeom prst="rect">
            <a:avLst/>
          </a:prstGeom>
        </p:spPr>
      </p:pic>
    </p:spTree>
    <p:extLst>
      <p:ext uri="{BB962C8B-B14F-4D97-AF65-F5344CB8AC3E}">
        <p14:creationId xmlns:p14="http://schemas.microsoft.com/office/powerpoint/2010/main" val="441955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latin typeface="Franklin Gothic Medium Cond" panose="020B0606030402020204" pitchFamily="34" charset="0"/>
                <a:cs typeface="Times New Roman" panose="02020603050405020304" pitchFamily="18" charset="0"/>
              </a:rPr>
              <a:t>D</a:t>
            </a:r>
            <a:r>
              <a:rPr lang="es-ES" sz="3200" b="1" dirty="0">
                <a:solidFill>
                  <a:schemeClr val="tx1"/>
                </a:solidFill>
                <a:effectLst/>
                <a:latin typeface="Franklin Gothic Medium Cond" panose="020B0606030402020204" pitchFamily="34" charset="0"/>
                <a:cs typeface="Times New Roman" panose="02020603050405020304" pitchFamily="18" charset="0"/>
              </a:rPr>
              <a:t>iscusión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3" name="Marcador de contenido 2">
            <a:extLst>
              <a:ext uri="{FF2B5EF4-FFF2-40B4-BE49-F238E27FC236}">
                <a16:creationId xmlns:a16="http://schemas.microsoft.com/office/drawing/2014/main" id="{374DFF44-5767-446F-B053-543B6D259DA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6258" y="1568833"/>
            <a:ext cx="4609375" cy="4670128"/>
          </a:xfrm>
        </p:spPr>
      </p:pic>
      <p:pic>
        <p:nvPicPr>
          <p:cNvPr id="5" name="Imagen 4">
            <a:extLst>
              <a:ext uri="{FF2B5EF4-FFF2-40B4-BE49-F238E27FC236}">
                <a16:creationId xmlns:a16="http://schemas.microsoft.com/office/drawing/2014/main" id="{9A20A0C6-E3D2-419E-A261-7A8F2295BF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37229" y="1993168"/>
            <a:ext cx="6158513" cy="4176122"/>
          </a:xfrm>
          <a:prstGeom prst="rect">
            <a:avLst/>
          </a:prstGeom>
        </p:spPr>
      </p:pic>
      <p:pic>
        <p:nvPicPr>
          <p:cNvPr id="10" name="Imagen 9" descr="C:\Users\Usuario\Downloads\WhatsApp Image 2023-08-25 at 15.38.46.jpeg">
            <a:extLst>
              <a:ext uri="{FF2B5EF4-FFF2-40B4-BE49-F238E27FC236}">
                <a16:creationId xmlns:a16="http://schemas.microsoft.com/office/drawing/2014/main" id="{50F4EDC2-B753-4178-AB63-8EAF2D6C217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235" y="5957740"/>
            <a:ext cx="1472164" cy="805033"/>
          </a:xfrm>
          <a:prstGeom prst="rect">
            <a:avLst/>
          </a:prstGeom>
          <a:noFill/>
          <a:ln>
            <a:noFill/>
          </a:ln>
        </p:spPr>
      </p:pic>
    </p:spTree>
    <p:extLst>
      <p:ext uri="{BB962C8B-B14F-4D97-AF65-F5344CB8AC3E}">
        <p14:creationId xmlns:p14="http://schemas.microsoft.com/office/powerpoint/2010/main" val="2216126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Marcador de contenido 9">
            <a:extLst>
              <a:ext uri="{FF2B5EF4-FFF2-40B4-BE49-F238E27FC236}">
                <a16:creationId xmlns:a16="http://schemas.microsoft.com/office/drawing/2014/main" id="{1FFA1FE0-1996-41E7-A6B6-290B737EE79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8475" y="1846799"/>
            <a:ext cx="6183983" cy="3649027"/>
          </a:xfrm>
        </p:spPr>
      </p:pic>
      <p:pic>
        <p:nvPicPr>
          <p:cNvPr id="12" name="Imagen 11">
            <a:extLst>
              <a:ext uri="{FF2B5EF4-FFF2-40B4-BE49-F238E27FC236}">
                <a16:creationId xmlns:a16="http://schemas.microsoft.com/office/drawing/2014/main" id="{60EE7E1B-B16A-4B03-AFF0-D8BFC07E90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8957" y="1568833"/>
            <a:ext cx="4706785" cy="4747126"/>
          </a:xfrm>
          <a:prstGeom prst="rect">
            <a:avLst/>
          </a:prstGeom>
        </p:spPr>
      </p:pic>
      <p:sp>
        <p:nvSpPr>
          <p:cNvPr id="16" name="Marcador de contenido 2">
            <a:extLst>
              <a:ext uri="{FF2B5EF4-FFF2-40B4-BE49-F238E27FC236}">
                <a16:creationId xmlns:a16="http://schemas.microsoft.com/office/drawing/2014/main" id="{3593B207-53F3-4382-A3B7-AB353824BA5E}"/>
              </a:ext>
            </a:extLst>
          </p:cNvPr>
          <p:cNvSpPr txBox="1">
            <a:spLocks/>
          </p:cNvSpPr>
          <p:nvPr/>
        </p:nvSpPr>
        <p:spPr>
          <a:xfrm>
            <a:off x="1242078" y="597521"/>
            <a:ext cx="6299705" cy="369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Discusión de los resultados de la cobertura de vacunas</a:t>
            </a:r>
          </a:p>
        </p:txBody>
      </p:sp>
      <p:pic>
        <p:nvPicPr>
          <p:cNvPr id="8" name="Imagen 7">
            <a:extLst>
              <a:ext uri="{FF2B5EF4-FFF2-40B4-BE49-F238E27FC236}">
                <a16:creationId xmlns:a16="http://schemas.microsoft.com/office/drawing/2014/main" id="{2FE11D3D-4FD7-4A17-8E27-20B8A7F44662}"/>
              </a:ext>
            </a:extLst>
          </p:cNvPr>
          <p:cNvPicPr/>
          <p:nvPr/>
        </p:nvPicPr>
        <p:blipFill>
          <a:blip r:embed="rId4"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a:extLst>
              <a:ext uri="{FF2B5EF4-FFF2-40B4-BE49-F238E27FC236}">
                <a16:creationId xmlns:a16="http://schemas.microsoft.com/office/drawing/2014/main" id="{1F00FA97-945B-448F-AD11-72C03E07D308}"/>
              </a:ext>
            </a:extLst>
          </p:cNvPr>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9247916" y="288133"/>
            <a:ext cx="1271905" cy="1120775"/>
          </a:xfrm>
          <a:prstGeom prst="rect">
            <a:avLst/>
          </a:prstGeom>
          <a:noFill/>
          <a:ln>
            <a:noFill/>
          </a:ln>
          <a:extLst>
            <a:ext uri="{53640926-AAD7-44D8-BBD7-CCE9431645EC}">
              <a14:shadowObscured xmlns:a14="http://schemas.microsoft.com/office/drawing/2010/main"/>
            </a:ext>
          </a:extLst>
        </p:spPr>
      </p:pic>
      <p:pic>
        <p:nvPicPr>
          <p:cNvPr id="14" name="Imagen 13" descr="C:\Users\Usuario\Downloads\WhatsApp Image 2023-08-25 at 15.38.46.jpeg">
            <a:extLst>
              <a:ext uri="{FF2B5EF4-FFF2-40B4-BE49-F238E27FC236}">
                <a16:creationId xmlns:a16="http://schemas.microsoft.com/office/drawing/2014/main" id="{43621EDE-3DCE-476E-9286-FFB01382ADC4}"/>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235" y="5957740"/>
            <a:ext cx="1472164" cy="805033"/>
          </a:xfrm>
          <a:prstGeom prst="rect">
            <a:avLst/>
          </a:prstGeom>
          <a:noFill/>
          <a:ln>
            <a:noFill/>
          </a:ln>
        </p:spPr>
      </p:pic>
    </p:spTree>
    <p:extLst>
      <p:ext uri="{BB962C8B-B14F-4D97-AF65-F5344CB8AC3E}">
        <p14:creationId xmlns:p14="http://schemas.microsoft.com/office/powerpoint/2010/main" val="859420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CC264A01-5A5E-4ADC-A1CB-62277C5AE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213" y="1191538"/>
            <a:ext cx="8030087" cy="4900054"/>
          </a:xfrm>
          <a:prstGeom prst="rect">
            <a:avLst/>
          </a:prstGeom>
        </p:spPr>
      </p:pic>
      <p:sp>
        <p:nvSpPr>
          <p:cNvPr id="6" name="Marcador de contenido 2">
            <a:extLst>
              <a:ext uri="{FF2B5EF4-FFF2-40B4-BE49-F238E27FC236}">
                <a16:creationId xmlns:a16="http://schemas.microsoft.com/office/drawing/2014/main" id="{FD34A891-1BFB-4AF0-939A-698FAEC1D02E}"/>
              </a:ext>
            </a:extLst>
          </p:cNvPr>
          <p:cNvSpPr txBox="1">
            <a:spLocks/>
          </p:cNvSpPr>
          <p:nvPr/>
        </p:nvSpPr>
        <p:spPr>
          <a:xfrm>
            <a:off x="1471872" y="520756"/>
            <a:ext cx="5850569" cy="36933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Discusión de los resultados de la mortalidad fetal</a:t>
            </a:r>
          </a:p>
        </p:txBody>
      </p:sp>
      <p:pic>
        <p:nvPicPr>
          <p:cNvPr id="7" name="Imagen 6">
            <a:extLst>
              <a:ext uri="{FF2B5EF4-FFF2-40B4-BE49-F238E27FC236}">
                <a16:creationId xmlns:a16="http://schemas.microsoft.com/office/drawing/2014/main" id="{EFB2D354-F422-4EF4-A902-5381E32B7058}"/>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8" name="Imagen 7" descr="C:\Users\Usuario\Downloads\WhatsApp Image 2023-08-25 at 15.38.46.jpeg">
            <a:extLst>
              <a:ext uri="{FF2B5EF4-FFF2-40B4-BE49-F238E27FC236}">
                <a16:creationId xmlns:a16="http://schemas.microsoft.com/office/drawing/2014/main" id="{512F226B-EB31-4FDD-A0D5-50B349F1B6EB}"/>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34" y="5910606"/>
            <a:ext cx="1688979" cy="852167"/>
          </a:xfrm>
          <a:prstGeom prst="rect">
            <a:avLst/>
          </a:prstGeom>
          <a:noFill/>
          <a:ln>
            <a:noFill/>
          </a:ln>
        </p:spPr>
      </p:pic>
      <p:pic>
        <p:nvPicPr>
          <p:cNvPr id="9" name="Imagen 8">
            <a:extLst>
              <a:ext uri="{FF2B5EF4-FFF2-40B4-BE49-F238E27FC236}">
                <a16:creationId xmlns:a16="http://schemas.microsoft.com/office/drawing/2014/main" id="{572BAFB1-E535-4876-BFD2-451A46214198}"/>
              </a:ext>
            </a:extLst>
          </p:cNvPr>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10338219" y="315860"/>
            <a:ext cx="1271905" cy="1120775"/>
          </a:xfrm>
          <a:prstGeom prst="rect">
            <a:avLst/>
          </a:prstGeom>
          <a:noFill/>
          <a:ln>
            <a:noFill/>
          </a:ln>
          <a:extLst>
            <a:ext uri="{53640926-AAD7-44D8-BBD7-CCE9431645EC}">
              <a14:shadowObscured xmlns:a14="http://schemas.microsoft.com/office/drawing/2010/main"/>
            </a:ext>
          </a:extLst>
        </p:spPr>
      </p:pic>
      <p:pic>
        <p:nvPicPr>
          <p:cNvPr id="11" name="Imagen 10">
            <a:extLst>
              <a:ext uri="{FF2B5EF4-FFF2-40B4-BE49-F238E27FC236}">
                <a16:creationId xmlns:a16="http://schemas.microsoft.com/office/drawing/2014/main" id="{F1FDDAA7-FD4F-4955-BBB1-3621D9B73B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0310" y="876247"/>
            <a:ext cx="8577477" cy="5663669"/>
          </a:xfrm>
          <a:prstGeom prst="rect">
            <a:avLst/>
          </a:prstGeom>
        </p:spPr>
      </p:pic>
    </p:spTree>
    <p:extLst>
      <p:ext uri="{BB962C8B-B14F-4D97-AF65-F5344CB8AC3E}">
        <p14:creationId xmlns:p14="http://schemas.microsoft.com/office/powerpoint/2010/main" val="3814189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Conclusiones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sp>
        <p:nvSpPr>
          <p:cNvPr id="10" name="Marcador de contenido 2">
            <a:extLst>
              <a:ext uri="{FF2B5EF4-FFF2-40B4-BE49-F238E27FC236}">
                <a16:creationId xmlns:a16="http://schemas.microsoft.com/office/drawing/2014/main" id="{8CFE47EB-D0AF-4426-A20B-FD9A8612988C}"/>
              </a:ext>
            </a:extLst>
          </p:cNvPr>
          <p:cNvSpPr>
            <a:spLocks noGrp="1"/>
          </p:cNvSpPr>
          <p:nvPr>
            <p:ph idx="1"/>
          </p:nvPr>
        </p:nvSpPr>
        <p:spPr>
          <a:xfrm>
            <a:off x="481099" y="1777815"/>
            <a:ext cx="10832794" cy="942281"/>
          </a:xfrm>
        </p:spPr>
        <p:txBody>
          <a:bodyPr>
            <a:normAutofit/>
          </a:bodyPr>
          <a:lstStyle/>
          <a:p>
            <a:r>
              <a:rPr lang="es-ES" dirty="0"/>
              <a:t>El análisis de la distribución de establecimientos de salud en Bolivia destaca disparidades significativas entre los departamentos y municipios, en donde se observaron municipios que presentan gran cantidad poblacional pero un escasa cantidad de establecimientos de salud.</a:t>
            </a:r>
          </a:p>
        </p:txBody>
      </p:sp>
      <p:sp>
        <p:nvSpPr>
          <p:cNvPr id="6" name="Marcador de contenido 2">
            <a:extLst>
              <a:ext uri="{FF2B5EF4-FFF2-40B4-BE49-F238E27FC236}">
                <a16:creationId xmlns:a16="http://schemas.microsoft.com/office/drawing/2014/main" id="{84DE44B1-A6E2-40B3-80CF-4CB2947F732B}"/>
              </a:ext>
            </a:extLst>
          </p:cNvPr>
          <p:cNvSpPr txBox="1">
            <a:spLocks/>
          </p:cNvSpPr>
          <p:nvPr/>
        </p:nvSpPr>
        <p:spPr>
          <a:xfrm>
            <a:off x="481099" y="2773446"/>
            <a:ext cx="10832794" cy="120396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La Paz (21.87%) seguida por Santa Cruz (17.28%) y Cochabamba (14.34%) lideran en cantidad de establecimientos de salud, mientras que Pando tiene la menor proporción (2.5%), sin embargo el análisis para el 2030 revela bajos niveles de cobertura para la población, pronosticando una limitada accesibilidad</a:t>
            </a:r>
          </a:p>
        </p:txBody>
      </p:sp>
      <p:sp>
        <p:nvSpPr>
          <p:cNvPr id="11" name="Marcador de contenido 2">
            <a:extLst>
              <a:ext uri="{FF2B5EF4-FFF2-40B4-BE49-F238E27FC236}">
                <a16:creationId xmlns:a16="http://schemas.microsoft.com/office/drawing/2014/main" id="{01632EF0-2F12-405A-B862-A6B34E95A6DB}"/>
              </a:ext>
            </a:extLst>
          </p:cNvPr>
          <p:cNvSpPr txBox="1">
            <a:spLocks/>
          </p:cNvSpPr>
          <p:nvPr/>
        </p:nvSpPr>
        <p:spPr>
          <a:xfrm>
            <a:off x="481099" y="4015487"/>
            <a:ext cx="10832794" cy="9422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La cobertura de vacunas varia entre departamentos con La Paz liderando (24.9%) y Tarija con el menor índice (3.75%). La mortalidad fetal es más alta en La Paz (21.9%), Cochabamba (17.3%), y Santa Cruz (19.6%). Proyecciones sugieren un aumento en La Paz y Santa Cruz hasta 2030.</a:t>
            </a:r>
          </a:p>
          <a:p>
            <a:endParaRPr lang="es-ES" dirty="0"/>
          </a:p>
        </p:txBody>
      </p:sp>
      <p:sp>
        <p:nvSpPr>
          <p:cNvPr id="12" name="Marcador de contenido 2">
            <a:extLst>
              <a:ext uri="{FF2B5EF4-FFF2-40B4-BE49-F238E27FC236}">
                <a16:creationId xmlns:a16="http://schemas.microsoft.com/office/drawing/2014/main" id="{11D5A88A-72EC-4969-9AC1-5A0C64D896F3}"/>
              </a:ext>
            </a:extLst>
          </p:cNvPr>
          <p:cNvSpPr txBox="1">
            <a:spLocks/>
          </p:cNvSpPr>
          <p:nvPr/>
        </p:nvSpPr>
        <p:spPr>
          <a:xfrm>
            <a:off x="481099" y="5072350"/>
            <a:ext cx="10832794" cy="1420777"/>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En conclusión, el análisis realizado plantea mejorar la distribución de recursos para las zonas mas necesitadas, en base a la cantidad poblacional, cobertura de vacunas y mortalidad, teniendo en cuenta que existen municipios y provincias que no tienen los servicios regularizados con relación a la cantidad de establecimientos y su población, sobre todo, teniendo en cuenta que se espera que para los años posteriores, esto empeore</a:t>
            </a:r>
            <a:endParaRPr lang="es-BO" dirty="0"/>
          </a:p>
        </p:txBody>
      </p:sp>
    </p:spTree>
    <p:extLst>
      <p:ext uri="{BB962C8B-B14F-4D97-AF65-F5344CB8AC3E}">
        <p14:creationId xmlns:p14="http://schemas.microsoft.com/office/powerpoint/2010/main" val="17463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Recomendaciones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sp>
        <p:nvSpPr>
          <p:cNvPr id="10" name="Marcador de contenido 2">
            <a:extLst>
              <a:ext uri="{FF2B5EF4-FFF2-40B4-BE49-F238E27FC236}">
                <a16:creationId xmlns:a16="http://schemas.microsoft.com/office/drawing/2014/main" id="{8CFE47EB-D0AF-4426-A20B-FD9A8612988C}"/>
              </a:ext>
            </a:extLst>
          </p:cNvPr>
          <p:cNvSpPr>
            <a:spLocks noGrp="1"/>
          </p:cNvSpPr>
          <p:nvPr>
            <p:ph idx="1"/>
          </p:nvPr>
        </p:nvSpPr>
        <p:spPr>
          <a:xfrm>
            <a:off x="583062" y="1635254"/>
            <a:ext cx="9626163" cy="943142"/>
          </a:xfrm>
        </p:spPr>
        <p:txBody>
          <a:bodyPr>
            <a:normAutofit/>
          </a:bodyPr>
          <a:lstStyle/>
          <a:p>
            <a:r>
              <a:rPr lang="es-ES" dirty="0"/>
              <a:t>La investigación sugiere actualizar la página de datos abiertos Bolivia utilizando tecnologías como </a:t>
            </a:r>
            <a:r>
              <a:rPr lang="es-ES" dirty="0" err="1"/>
              <a:t>Tableau</a:t>
            </a:r>
            <a:r>
              <a:rPr lang="es-ES" dirty="0"/>
              <a:t> para visualizar la distribución de recursos en infraestructura, alcance de vacunas y mortalidad fetal.</a:t>
            </a:r>
          </a:p>
        </p:txBody>
      </p:sp>
      <p:sp>
        <p:nvSpPr>
          <p:cNvPr id="6" name="Marcador de contenido 2">
            <a:extLst>
              <a:ext uri="{FF2B5EF4-FFF2-40B4-BE49-F238E27FC236}">
                <a16:creationId xmlns:a16="http://schemas.microsoft.com/office/drawing/2014/main" id="{A464B2F1-2CC0-489D-9231-BEF860D07AD5}"/>
              </a:ext>
            </a:extLst>
          </p:cNvPr>
          <p:cNvSpPr txBox="1">
            <a:spLocks/>
          </p:cNvSpPr>
          <p:nvPr/>
        </p:nvSpPr>
        <p:spPr>
          <a:xfrm>
            <a:off x="583062" y="2616267"/>
            <a:ext cx="9626163" cy="9431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Se enfatiza la necesidad de más información sobre servicios y demanda a nivel departamental y municipal para garantizar la adecuación de los recursos a las necesidades poblacionales.</a:t>
            </a:r>
          </a:p>
        </p:txBody>
      </p:sp>
      <p:sp>
        <p:nvSpPr>
          <p:cNvPr id="11" name="Marcador de contenido 2">
            <a:extLst>
              <a:ext uri="{FF2B5EF4-FFF2-40B4-BE49-F238E27FC236}">
                <a16:creationId xmlns:a16="http://schemas.microsoft.com/office/drawing/2014/main" id="{3B672EC2-6CC4-4F55-A563-372A1C78E0C1}"/>
              </a:ext>
            </a:extLst>
          </p:cNvPr>
          <p:cNvSpPr txBox="1">
            <a:spLocks/>
          </p:cNvSpPr>
          <p:nvPr/>
        </p:nvSpPr>
        <p:spPr>
          <a:xfrm>
            <a:off x="583062" y="3611555"/>
            <a:ext cx="9626163" cy="9431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Se recomienda incluir más datos históricos para establecimientos de salud, cobertura y mortalidad fetal, así como una base de datos poblacional más reciente para comprender mejor la relación entre recursos y densidad poblacional.</a:t>
            </a:r>
          </a:p>
        </p:txBody>
      </p:sp>
      <p:sp>
        <p:nvSpPr>
          <p:cNvPr id="12" name="Marcador de contenido 2">
            <a:extLst>
              <a:ext uri="{FF2B5EF4-FFF2-40B4-BE49-F238E27FC236}">
                <a16:creationId xmlns:a16="http://schemas.microsoft.com/office/drawing/2014/main" id="{8C54C971-AB99-4961-8F6F-533AAC6FFDA5}"/>
              </a:ext>
            </a:extLst>
          </p:cNvPr>
          <p:cNvSpPr txBox="1">
            <a:spLocks/>
          </p:cNvSpPr>
          <p:nvPr/>
        </p:nvSpPr>
        <p:spPr>
          <a:xfrm>
            <a:off x="583061" y="4556845"/>
            <a:ext cx="9626163" cy="9431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Se plantea analizar las causas de valores atípicos en la cobertura de vacunas y la mortalidad fetal, destacando la importancia de la igualdad en la inmunización poblacional.</a:t>
            </a:r>
          </a:p>
        </p:txBody>
      </p:sp>
      <p:sp>
        <p:nvSpPr>
          <p:cNvPr id="13" name="Marcador de contenido 2">
            <a:extLst>
              <a:ext uri="{FF2B5EF4-FFF2-40B4-BE49-F238E27FC236}">
                <a16:creationId xmlns:a16="http://schemas.microsoft.com/office/drawing/2014/main" id="{0DB26685-495C-46F4-B3BD-AE227E61641B}"/>
              </a:ext>
            </a:extLst>
          </p:cNvPr>
          <p:cNvSpPr txBox="1">
            <a:spLocks/>
          </p:cNvSpPr>
          <p:nvPr/>
        </p:nvSpPr>
        <p:spPr>
          <a:xfrm>
            <a:off x="583062" y="5549985"/>
            <a:ext cx="9626163" cy="94314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s-ES" dirty="0"/>
              <a:t>Las proyecciones futuras señalan un crecimiento poblacional en los departamentos del eje troncal, sugiriendo la necesidad de examinar las razones detrás de este crecimiento. </a:t>
            </a:r>
            <a:endParaRPr lang="es-BO" dirty="0"/>
          </a:p>
        </p:txBody>
      </p:sp>
    </p:spTree>
    <p:extLst>
      <p:ext uri="{BB962C8B-B14F-4D97-AF65-F5344CB8AC3E}">
        <p14:creationId xmlns:p14="http://schemas.microsoft.com/office/powerpoint/2010/main" val="118905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6" grpId="0"/>
      <p:bldP spid="11" grpId="0"/>
      <p:bldP spid="12" grpId="0"/>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Bibliografía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sp>
        <p:nvSpPr>
          <p:cNvPr id="14" name="Marcador de contenido 2">
            <a:extLst>
              <a:ext uri="{FF2B5EF4-FFF2-40B4-BE49-F238E27FC236}">
                <a16:creationId xmlns:a16="http://schemas.microsoft.com/office/drawing/2014/main" id="{BE20F47B-77BB-4B29-9FDA-C2C31A935C8E}"/>
              </a:ext>
            </a:extLst>
          </p:cNvPr>
          <p:cNvSpPr>
            <a:spLocks noGrp="1"/>
          </p:cNvSpPr>
          <p:nvPr>
            <p:ph idx="1"/>
          </p:nvPr>
        </p:nvSpPr>
        <p:spPr>
          <a:xfrm>
            <a:off x="950711" y="1485648"/>
            <a:ext cx="9682724" cy="5372351"/>
          </a:xfrm>
        </p:spPr>
        <p:txBody>
          <a:bodyPr>
            <a:normAutofit/>
          </a:bodyPr>
          <a:lstStyle/>
          <a:p>
            <a:r>
              <a:rPr lang="es-ES" sz="1200" dirty="0"/>
              <a:t>ABI - Agencia boliviana de </a:t>
            </a:r>
            <a:r>
              <a:rPr lang="es-ES" sz="1200" dirty="0" err="1"/>
              <a:t>informacion</a:t>
            </a:r>
            <a:r>
              <a:rPr lang="es-ES" sz="1200" dirty="0"/>
              <a:t>. (16 de Noviembre de 2023). Obtenido de ABI - Agencia boliviana de </a:t>
            </a:r>
            <a:r>
              <a:rPr lang="es-ES" sz="1200" dirty="0" err="1"/>
              <a:t>informacion</a:t>
            </a:r>
            <a:r>
              <a:rPr lang="es-ES" sz="1200" dirty="0"/>
              <a:t>: https://abi.bo/index.php/polititca2/32476-bolivia-registra-mas-de-117-000-nacimientos-y-56-mil-defunciones-en-2022</a:t>
            </a:r>
            <a:endParaRPr lang="es-BO" sz="1200" dirty="0"/>
          </a:p>
          <a:p>
            <a:r>
              <a:rPr lang="es-ES" sz="1200" dirty="0"/>
              <a:t>Aguilar Fernández, G. &amp;. (2017). Incremento en las coberturas del programa ampliado de inmunizaciones en vacunación de SRP y pentavalente en niños menores de 2 años a través de estrategias educativas en el Centro de Salud </a:t>
            </a:r>
            <a:r>
              <a:rPr lang="es-ES" sz="1200" dirty="0" err="1"/>
              <a:t>Tembladerani</a:t>
            </a:r>
            <a:r>
              <a:rPr lang="es-ES" sz="1200" dirty="0"/>
              <a:t> enero-junio 2015. La Paz: Doctoral </a:t>
            </a:r>
            <a:r>
              <a:rPr lang="es-ES" sz="1200" dirty="0" err="1"/>
              <a:t>dissertation</a:t>
            </a:r>
            <a:r>
              <a:rPr lang="es-ES" sz="1200" dirty="0"/>
              <a:t>.</a:t>
            </a:r>
            <a:endParaRPr lang="es-BO" sz="1200" dirty="0"/>
          </a:p>
          <a:p>
            <a:r>
              <a:rPr lang="es-ES" sz="1200" dirty="0" err="1"/>
              <a:t>Alarcon</a:t>
            </a:r>
            <a:r>
              <a:rPr lang="es-ES" sz="1200" dirty="0"/>
              <a:t>, W. R. (2018). Factores socioeconómicos y zona de residencia como </a:t>
            </a:r>
            <a:r>
              <a:rPr lang="es-ES" sz="1200" dirty="0" err="1"/>
              <a:t>estratificadores</a:t>
            </a:r>
            <a:r>
              <a:rPr lang="es-ES" sz="1200" dirty="0"/>
              <a:t> de desigualdades en salud en Bolivia. Revista Panamericana de Salud Pública, 41, e155.</a:t>
            </a:r>
            <a:endParaRPr lang="es-BO" sz="1200" dirty="0"/>
          </a:p>
          <a:p>
            <a:r>
              <a:rPr lang="es-ES" sz="1200" dirty="0"/>
              <a:t>Álvarez Pérez, A. G. (2008). La regionalización de los servicios de salud como una estrategia de reorganización sanitaria. Revista Cubana de Higiene y Epidemiología, 46(1), 0-0.</a:t>
            </a:r>
            <a:endParaRPr lang="es-BO" sz="1200" dirty="0"/>
          </a:p>
          <a:p>
            <a:r>
              <a:rPr lang="es-ES" sz="1200" dirty="0" err="1"/>
              <a:t>Anaguano</a:t>
            </a:r>
            <a:r>
              <a:rPr lang="es-ES" sz="1200" dirty="0"/>
              <a:t> Bucheli, J. F. (2021). Implementación de un modelo predictivo para la estimación de un indicador de </a:t>
            </a:r>
            <a:r>
              <a:rPr lang="es-ES" sz="1200" dirty="0" err="1"/>
              <a:t>borehole</a:t>
            </a:r>
            <a:r>
              <a:rPr lang="es-ES" sz="1200" dirty="0"/>
              <a:t> </a:t>
            </a:r>
            <a:r>
              <a:rPr lang="es-ES" sz="1200" dirty="0" err="1"/>
              <a:t>quality</a:t>
            </a:r>
            <a:r>
              <a:rPr lang="es-ES" sz="1200" dirty="0"/>
              <a:t>, mediante la metodología machine </a:t>
            </a:r>
            <a:r>
              <a:rPr lang="es-ES" sz="1200" dirty="0" err="1"/>
              <a:t>learning</a:t>
            </a:r>
            <a:r>
              <a:rPr lang="es-ES" sz="1200" dirty="0"/>
              <a:t>, en los pozos perforados durante la campaña 2017-2020 de dos campos de hidrocarburos de la Cuenca del Valle Medio. </a:t>
            </a:r>
            <a:r>
              <a:rPr lang="es-ES" sz="1200" dirty="0" err="1"/>
              <a:t>Bogota</a:t>
            </a:r>
            <a:r>
              <a:rPr lang="es-ES" sz="1200" dirty="0"/>
              <a:t>.</a:t>
            </a:r>
            <a:endParaRPr lang="es-BO" sz="1200" dirty="0"/>
          </a:p>
          <a:p>
            <a:r>
              <a:rPr lang="es-ES" sz="1200" dirty="0"/>
              <a:t>Bermúdez, H. S. (2001). Reforma del sistema de salud de Bolivia, 1999. Revista de Salud Pública, 3, 85-94.</a:t>
            </a:r>
            <a:endParaRPr lang="es-BO" sz="1200" dirty="0"/>
          </a:p>
          <a:p>
            <a:r>
              <a:rPr lang="es-ES" sz="1200" dirty="0"/>
              <a:t>Capa Benítez, L. B. (2017). Análisis exploratorio de datos con SPSS. Quito, Universidad Metropolitana.</a:t>
            </a:r>
            <a:endParaRPr lang="es-BO" sz="1200" dirty="0"/>
          </a:p>
          <a:p>
            <a:r>
              <a:rPr lang="es-ES" sz="1200" dirty="0"/>
              <a:t>Collantes Campos, J. J. (2019). </a:t>
            </a:r>
            <a:r>
              <a:rPr lang="es-ES" sz="1200" dirty="0" err="1"/>
              <a:t>Tableau</a:t>
            </a:r>
            <a:r>
              <a:rPr lang="es-ES" sz="1200" dirty="0"/>
              <a:t> para la inteligencia de negocios del área de </a:t>
            </a:r>
            <a:r>
              <a:rPr lang="es-ES" sz="1200" dirty="0" err="1"/>
              <a:t>análisis</a:t>
            </a:r>
            <a:r>
              <a:rPr lang="es-ES" sz="1200" dirty="0"/>
              <a:t> de </a:t>
            </a:r>
            <a:r>
              <a:rPr lang="es-ES" sz="1200" dirty="0" err="1"/>
              <a:t>información</a:t>
            </a:r>
            <a:r>
              <a:rPr lang="es-ES" sz="1200" dirty="0"/>
              <a:t> TI. Lima.</a:t>
            </a:r>
            <a:endParaRPr lang="es-BO" sz="1200" dirty="0"/>
          </a:p>
          <a:p>
            <a:r>
              <a:rPr lang="es-ES" sz="1200" dirty="0"/>
              <a:t>Collantes Campos, J. J. (2019). </a:t>
            </a:r>
            <a:r>
              <a:rPr lang="es-ES" sz="1200" dirty="0" err="1"/>
              <a:t>Tableau</a:t>
            </a:r>
            <a:r>
              <a:rPr lang="es-ES" sz="1200" dirty="0"/>
              <a:t> para la inteligencia de negocios del área de </a:t>
            </a:r>
            <a:r>
              <a:rPr lang="es-ES" sz="1200" dirty="0" err="1"/>
              <a:t>análisis</a:t>
            </a:r>
            <a:r>
              <a:rPr lang="es-ES" sz="1200" dirty="0"/>
              <a:t> de </a:t>
            </a:r>
            <a:r>
              <a:rPr lang="es-ES" sz="1200" dirty="0" err="1"/>
              <a:t>información</a:t>
            </a:r>
            <a:r>
              <a:rPr lang="es-ES" sz="1200" dirty="0"/>
              <a:t> TI. </a:t>
            </a:r>
            <a:endParaRPr lang="es-BO" sz="1200" dirty="0"/>
          </a:p>
          <a:p>
            <a:r>
              <a:rPr lang="es-ES" sz="1200" dirty="0"/>
              <a:t>Colque </a:t>
            </a:r>
            <a:r>
              <a:rPr lang="es-ES" sz="1200" dirty="0" err="1"/>
              <a:t>Mollo</a:t>
            </a:r>
            <a:r>
              <a:rPr lang="es-ES" sz="1200" dirty="0"/>
              <a:t>, R. (2013). Coqueluche en Bolivia. Revista de la Sociedad Boliviana de Pediatría, 52(1), 1-2.</a:t>
            </a:r>
            <a:endParaRPr lang="es-BO" sz="1200" dirty="0"/>
          </a:p>
          <a:p>
            <a:r>
              <a:rPr lang="es-ES" sz="1200" dirty="0"/>
              <a:t>Datos Abiertos Bolivia. (2023). Obtenido de Datos Abiertos Bolivia: https://datos.gob.bo/</a:t>
            </a:r>
            <a:endParaRPr lang="es-BO" sz="1200" dirty="0"/>
          </a:p>
          <a:p>
            <a:r>
              <a:rPr lang="es-ES" sz="1200" dirty="0"/>
              <a:t>De Ottawa, C. (1986). Promoción de la salud. In Elaborada en la Primera Conferencia Internacional sobre la Promoción de la Salud. Obtenido de OPS.</a:t>
            </a:r>
            <a:endParaRPr lang="es-BO" sz="1200" dirty="0"/>
          </a:p>
          <a:p>
            <a:pPr marL="0" indent="0">
              <a:lnSpc>
                <a:spcPct val="120000"/>
              </a:lnSpc>
              <a:buNone/>
            </a:pPr>
            <a:endParaRPr lang="es-BO" dirty="0"/>
          </a:p>
        </p:txBody>
      </p:sp>
    </p:spTree>
    <p:extLst>
      <p:ext uri="{BB962C8B-B14F-4D97-AF65-F5344CB8AC3E}">
        <p14:creationId xmlns:p14="http://schemas.microsoft.com/office/powerpoint/2010/main" val="9297160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348345"/>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Bibliografía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282593" y="348345"/>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663453" y="195190"/>
            <a:ext cx="1271905" cy="1120775"/>
          </a:xfrm>
          <a:prstGeom prst="rect">
            <a:avLst/>
          </a:prstGeom>
          <a:noFill/>
          <a:ln>
            <a:noFill/>
          </a:ln>
          <a:extLst>
            <a:ext uri="{53640926-AAD7-44D8-BBD7-CCE9431645EC}">
              <a14:shadowObscured xmlns:a14="http://schemas.microsoft.com/office/drawing/2010/main"/>
            </a:ext>
          </a:extLst>
        </p:spPr>
      </p:pic>
      <p:sp>
        <p:nvSpPr>
          <p:cNvPr id="14" name="Marcador de contenido 2">
            <a:extLst>
              <a:ext uri="{FF2B5EF4-FFF2-40B4-BE49-F238E27FC236}">
                <a16:creationId xmlns:a16="http://schemas.microsoft.com/office/drawing/2014/main" id="{BE20F47B-77BB-4B29-9FDA-C2C31A935C8E}"/>
              </a:ext>
            </a:extLst>
          </p:cNvPr>
          <p:cNvSpPr>
            <a:spLocks noGrp="1"/>
          </p:cNvSpPr>
          <p:nvPr>
            <p:ph idx="1"/>
          </p:nvPr>
        </p:nvSpPr>
        <p:spPr>
          <a:xfrm>
            <a:off x="922431" y="1330107"/>
            <a:ext cx="9682724" cy="5332703"/>
          </a:xfrm>
        </p:spPr>
        <p:txBody>
          <a:bodyPr>
            <a:noAutofit/>
          </a:bodyPr>
          <a:lstStyle/>
          <a:p>
            <a:pPr marL="457200" indent="-457200">
              <a:lnSpc>
                <a:spcPct val="120000"/>
              </a:lnSpc>
            </a:pPr>
            <a:r>
              <a:rPr lang="es-ES" sz="1200" dirty="0">
                <a:effectLst/>
                <a:latin typeface="+mj-lt"/>
                <a:ea typeface="Times" panose="02020603050405020304" pitchFamily="18" charset="0"/>
              </a:rPr>
              <a:t>Defensoría del Pueblo. (16 de Mayo de 2022). Obtenido de Investigación defensorial constata deficiencias en la implementación del SUS, que limitan el acceso de la población: https://www.defensoria.gob.bo/noticias/investigacion-defensorial-constata-deficiencias-en-la-implementacion-del-sus,-que-limitan-el-acceso-de-la-poblacion</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Díaz-</a:t>
            </a:r>
            <a:r>
              <a:rPr lang="es-ES" sz="1200" dirty="0" err="1">
                <a:effectLst/>
                <a:latin typeface="+mj-lt"/>
                <a:ea typeface="Times" panose="02020603050405020304" pitchFamily="18" charset="0"/>
              </a:rPr>
              <a:t>Levicoy</a:t>
            </a:r>
            <a:r>
              <a:rPr lang="es-ES" sz="1200" dirty="0">
                <a:effectLst/>
                <a:latin typeface="+mj-lt"/>
                <a:ea typeface="Times" panose="02020603050405020304" pitchFamily="18" charset="0"/>
              </a:rPr>
              <a:t>, D. O.-A. (2019). Los gráficos de barras en los libros de texto de Educación Primaria en Perú. Revista Paradigma, 40(1), 259-279.</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Eróstegui</a:t>
            </a:r>
            <a:r>
              <a:rPr lang="es-ES" sz="1200" dirty="0">
                <a:effectLst/>
                <a:latin typeface="+mj-lt"/>
                <a:ea typeface="Times" panose="02020603050405020304" pitchFamily="18" charset="0"/>
              </a:rPr>
              <a:t> Revilla, C. &amp;. (2011). Dificultades y desafíos en la gestión de la salud en Bolivia. En C. &amp;. </a:t>
            </a:r>
            <a:r>
              <a:rPr lang="es-ES" sz="1200" dirty="0" err="1">
                <a:effectLst/>
                <a:latin typeface="+mj-lt"/>
                <a:ea typeface="Times" panose="02020603050405020304" pitchFamily="18" charset="0"/>
              </a:rPr>
              <a:t>Eróstegui</a:t>
            </a:r>
            <a:r>
              <a:rPr lang="es-ES" sz="1200" dirty="0">
                <a:effectLst/>
                <a:latin typeface="+mj-lt"/>
                <a:ea typeface="Times" panose="02020603050405020304" pitchFamily="18" charset="0"/>
              </a:rPr>
              <a:t> Revilla, Dificultades y desafíos en la gestión de la salud en Bolivia. (págs. 34(2), 65-65.). Gaceta Médica Boliviana.</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Fernandez</a:t>
            </a:r>
            <a:r>
              <a:rPr lang="es-ES" sz="1200" dirty="0">
                <a:effectLst/>
                <a:latin typeface="+mj-lt"/>
                <a:ea typeface="Times" panose="02020603050405020304" pitchFamily="18" charset="0"/>
              </a:rPr>
              <a:t>, A. (2013). Python 3 al descubierto. Alfaomega Grupo Editor.</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Galindo Santana, B. M. (2011). Seguridad de las vacunas y su repercusión en la población. Revista Cubana de Salud Pública, 37, 149-158.</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Gallardo</a:t>
            </a:r>
            <a:r>
              <a:rPr lang="es-ES" sz="1200" dirty="0">
                <a:effectLst/>
                <a:latin typeface="+mj-lt"/>
                <a:ea typeface="Times" panose="02020603050405020304" pitchFamily="18" charset="0"/>
              </a:rPr>
              <a:t>, J. A. (2023). EFICIENCIA EN LA INCLUSIÓN DE </a:t>
            </a:r>
            <a:r>
              <a:rPr lang="es-ES" sz="1200" dirty="0" err="1">
                <a:effectLst/>
                <a:latin typeface="+mj-lt"/>
                <a:ea typeface="Times" panose="02020603050405020304" pitchFamily="18" charset="0"/>
              </a:rPr>
              <a:t>TICs</a:t>
            </a:r>
            <a:r>
              <a:rPr lang="es-ES" sz="1200" dirty="0">
                <a:effectLst/>
                <a:latin typeface="+mj-lt"/>
                <a:ea typeface="Times" panose="02020603050405020304" pitchFamily="18" charset="0"/>
              </a:rPr>
              <a:t> EN EL. Cochabamba.</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Garrocho, C. (1990). Localización geográfica de los servicios de salud en un subsistema de asentamientos rurales del Estado de México: un intento de evaluación. </a:t>
            </a:r>
            <a:r>
              <a:rPr lang="es-ES" sz="1200" dirty="0" err="1">
                <a:effectLst/>
                <a:latin typeface="+mj-lt"/>
                <a:ea typeface="Times" panose="02020603050405020304" pitchFamily="18" charset="0"/>
              </a:rPr>
              <a:t>Mexico</a:t>
            </a:r>
            <a:r>
              <a:rPr lang="es-ES" sz="1200" dirty="0">
                <a:effectLst/>
                <a:latin typeface="+mj-lt"/>
                <a:ea typeface="Times" panose="02020603050405020304" pitchFamily="18" charset="0"/>
              </a:rPr>
              <a:t>: Estudios demográficos y urbanos.</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GeoBolivia</a:t>
            </a:r>
            <a:r>
              <a:rPr lang="es-ES" sz="1200" dirty="0">
                <a:effectLst/>
                <a:latin typeface="+mj-lt"/>
                <a:ea typeface="Times" panose="02020603050405020304" pitchFamily="18" charset="0"/>
              </a:rPr>
              <a:t>. (2023). Obtenido de </a:t>
            </a:r>
            <a:r>
              <a:rPr lang="es-ES" sz="1200" dirty="0" err="1">
                <a:effectLst/>
                <a:latin typeface="+mj-lt"/>
                <a:ea typeface="Times" panose="02020603050405020304" pitchFamily="18" charset="0"/>
              </a:rPr>
              <a:t>GeoBolivia</a:t>
            </a:r>
            <a:r>
              <a:rPr lang="es-ES" sz="1200" dirty="0">
                <a:effectLst/>
                <a:latin typeface="+mj-lt"/>
                <a:ea typeface="Times" panose="02020603050405020304" pitchFamily="18" charset="0"/>
              </a:rPr>
              <a:t>: https://geo.gob.bo/</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H2I2T. (2 de 2 de 2024). H2I2T-ITSolutions. Obtenido de H2I2T-ITSolutions: https://www.h2i2t.com/que-es-la-geolocalizacion-y-como-funciona/</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SaturnCloud</a:t>
            </a:r>
            <a:r>
              <a:rPr lang="es-ES" sz="1200" dirty="0">
                <a:effectLst/>
                <a:latin typeface="+mj-lt"/>
                <a:ea typeface="Times" panose="02020603050405020304" pitchFamily="18" charset="0"/>
              </a:rPr>
              <a:t>. (2 de 2 de 2024). </a:t>
            </a:r>
            <a:r>
              <a:rPr lang="es-ES" sz="1200" dirty="0" err="1">
                <a:effectLst/>
                <a:latin typeface="+mj-lt"/>
                <a:ea typeface="Times" panose="02020603050405020304" pitchFamily="18" charset="0"/>
              </a:rPr>
              <a:t>Saturn</a:t>
            </a:r>
            <a:r>
              <a:rPr lang="es-ES" sz="1200" dirty="0">
                <a:effectLst/>
                <a:latin typeface="+mj-lt"/>
                <a:ea typeface="Times" panose="02020603050405020304" pitchFamily="18" charset="0"/>
              </a:rPr>
              <a:t> Cloud. Obtenido de </a:t>
            </a:r>
            <a:r>
              <a:rPr lang="es-ES" sz="1200" dirty="0" err="1">
                <a:effectLst/>
                <a:latin typeface="+mj-lt"/>
                <a:ea typeface="Times" panose="02020603050405020304" pitchFamily="18" charset="0"/>
              </a:rPr>
              <a:t>Saturn</a:t>
            </a:r>
            <a:r>
              <a:rPr lang="es-ES" sz="1200" dirty="0">
                <a:effectLst/>
                <a:latin typeface="+mj-lt"/>
                <a:ea typeface="Times" panose="02020603050405020304" pitchFamily="18" charset="0"/>
              </a:rPr>
              <a:t> Cloud: https://saturncloud.io/blog/jupyter-notebook-vs-vscode-which-is-better-for-data-science/</a:t>
            </a:r>
            <a:endParaRPr lang="es-BO" sz="1200" dirty="0">
              <a:effectLst/>
              <a:latin typeface="+mj-lt"/>
              <a:ea typeface="Times" panose="02020603050405020304" pitchFamily="18" charset="0"/>
            </a:endParaRPr>
          </a:p>
          <a:p>
            <a:pPr marL="0" indent="0">
              <a:lnSpc>
                <a:spcPct val="120000"/>
              </a:lnSpc>
              <a:buNone/>
            </a:pPr>
            <a:endParaRPr lang="es-BO" sz="1300" dirty="0"/>
          </a:p>
        </p:txBody>
      </p:sp>
    </p:spTree>
    <p:extLst>
      <p:ext uri="{BB962C8B-B14F-4D97-AF65-F5344CB8AC3E}">
        <p14:creationId xmlns:p14="http://schemas.microsoft.com/office/powerpoint/2010/main" val="2836917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248239" y="1972054"/>
            <a:ext cx="8174436" cy="3269250"/>
          </a:xfrm>
        </p:spPr>
        <p:txBody>
          <a:bodyPr/>
          <a:lstStyle/>
          <a:p>
            <a:r>
              <a:rPr lang="es-ES" dirty="0"/>
              <a:t>En Bolivia presenta bajos niveles de gasto per cápita en salud</a:t>
            </a:r>
          </a:p>
          <a:p>
            <a:r>
              <a:rPr lang="es-ES" dirty="0"/>
              <a:t>La pandemia el covid-19 </a:t>
            </a:r>
          </a:p>
          <a:p>
            <a:r>
              <a:rPr lang="es-ES" dirty="0"/>
              <a:t>El acceso limitado a vacunas causa alrededor de 2 millones </a:t>
            </a:r>
          </a:p>
          <a:p>
            <a:pPr marL="0" indent="0">
              <a:buNone/>
            </a:pPr>
            <a:r>
              <a:rPr lang="es-ES" dirty="0"/>
              <a:t>     de muertes al año</a:t>
            </a:r>
          </a:p>
          <a:p>
            <a:r>
              <a:rPr lang="es-ES" dirty="0"/>
              <a:t>Las desigualdades en salud, evaluadas por la OMS resultan </a:t>
            </a:r>
          </a:p>
          <a:p>
            <a:pPr marL="0" indent="0">
              <a:buNone/>
            </a:pPr>
            <a:r>
              <a:rPr lang="es-ES" dirty="0"/>
              <a:t>     de desventajas como la pobreza y discriminación en la accesibilidad</a:t>
            </a:r>
            <a:endParaRPr lang="es-BO" dirty="0"/>
          </a:p>
        </p:txBody>
      </p:sp>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Antecedentes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8646" y="5326912"/>
            <a:ext cx="2078107" cy="1247290"/>
          </a:xfrm>
          <a:prstGeom prst="rect">
            <a:avLst/>
          </a:prstGeom>
          <a:noFill/>
          <a:ln>
            <a:noFill/>
          </a:ln>
        </p:spPr>
      </p:pic>
      <p:pic>
        <p:nvPicPr>
          <p:cNvPr id="4" name="Imagen 3">
            <a:extLst>
              <a:ext uri="{FF2B5EF4-FFF2-40B4-BE49-F238E27FC236}">
                <a16:creationId xmlns:a16="http://schemas.microsoft.com/office/drawing/2014/main" id="{2C9D0418-6C60-43A0-B7F4-DB665397C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32518" y="1493419"/>
            <a:ext cx="3634171" cy="4012731"/>
          </a:xfrm>
          <a:prstGeom prst="rect">
            <a:avLst/>
          </a:prstGeom>
        </p:spPr>
      </p:pic>
    </p:spTree>
    <p:extLst>
      <p:ext uri="{BB962C8B-B14F-4D97-AF65-F5344CB8AC3E}">
        <p14:creationId xmlns:p14="http://schemas.microsoft.com/office/powerpoint/2010/main" val="393778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348345"/>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Bibliografía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282593" y="348345"/>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663453" y="195190"/>
            <a:ext cx="1271905" cy="1120775"/>
          </a:xfrm>
          <a:prstGeom prst="rect">
            <a:avLst/>
          </a:prstGeom>
          <a:noFill/>
          <a:ln>
            <a:noFill/>
          </a:ln>
          <a:extLst>
            <a:ext uri="{53640926-AAD7-44D8-BBD7-CCE9431645EC}">
              <a14:shadowObscured xmlns:a14="http://schemas.microsoft.com/office/drawing/2010/main"/>
            </a:ext>
          </a:extLst>
        </p:spPr>
      </p:pic>
      <p:sp>
        <p:nvSpPr>
          <p:cNvPr id="14" name="Marcador de contenido 2">
            <a:extLst>
              <a:ext uri="{FF2B5EF4-FFF2-40B4-BE49-F238E27FC236}">
                <a16:creationId xmlns:a16="http://schemas.microsoft.com/office/drawing/2014/main" id="{BE20F47B-77BB-4B29-9FDA-C2C31A935C8E}"/>
              </a:ext>
            </a:extLst>
          </p:cNvPr>
          <p:cNvSpPr>
            <a:spLocks noGrp="1"/>
          </p:cNvSpPr>
          <p:nvPr>
            <p:ph idx="1"/>
          </p:nvPr>
        </p:nvSpPr>
        <p:spPr>
          <a:xfrm>
            <a:off x="922431" y="994503"/>
            <a:ext cx="9682724" cy="5527893"/>
          </a:xfrm>
        </p:spPr>
        <p:txBody>
          <a:bodyPr>
            <a:noAutofit/>
          </a:bodyPr>
          <a:lstStyle/>
          <a:p>
            <a:pPr marL="457200" indent="-457200">
              <a:lnSpc>
                <a:spcPct val="120000"/>
              </a:lnSpc>
            </a:pPr>
            <a:r>
              <a:rPr lang="es-ES" sz="1200" dirty="0">
                <a:effectLst/>
                <a:latin typeface="+mj-lt"/>
                <a:ea typeface="Times" panose="02020603050405020304" pitchFamily="18" charset="0"/>
              </a:rPr>
              <a:t>Jiménez García, J. J. (2021). JUPYTER NOTEBOOK COMO HERRAMIENTA DE APOYO A LA DOCENCIA EN LA ASIGNATURA DE AUTOMÁTICA INDUSTRIAL. </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Jiménez García, J. J. (2021). JUPYTER NOTEBOOK COMO HERRAMIENTA DE APOYO A LA DOCENCIA EN LA ASIGNATURA DE AUTOMÁTICA INDUSTRIAL. </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Kingatúa</a:t>
            </a:r>
            <a:r>
              <a:rPr lang="es-ES" sz="1200" dirty="0">
                <a:effectLst/>
                <a:latin typeface="+mj-lt"/>
                <a:ea typeface="Times" panose="02020603050405020304" pitchFamily="18" charset="0"/>
              </a:rPr>
              <a:t>, A. (2 de 2 de 2024). </a:t>
            </a:r>
            <a:r>
              <a:rPr lang="es-ES" sz="1200" dirty="0" err="1">
                <a:effectLst/>
                <a:latin typeface="+mj-lt"/>
                <a:ea typeface="Times" panose="02020603050405020304" pitchFamily="18" charset="0"/>
              </a:rPr>
              <a:t>geekflare</a:t>
            </a:r>
            <a:r>
              <a:rPr lang="es-ES" sz="1200" dirty="0">
                <a:effectLst/>
                <a:latin typeface="+mj-lt"/>
                <a:ea typeface="Times" panose="02020603050405020304" pitchFamily="18" charset="0"/>
              </a:rPr>
              <a:t>. Obtenido de </a:t>
            </a:r>
            <a:r>
              <a:rPr lang="es-ES" sz="1200" dirty="0" err="1">
                <a:effectLst/>
                <a:latin typeface="+mj-lt"/>
                <a:ea typeface="Times" panose="02020603050405020304" pitchFamily="18" charset="0"/>
              </a:rPr>
              <a:t>geekflare</a:t>
            </a:r>
            <a:r>
              <a:rPr lang="es-ES" sz="1200" dirty="0">
                <a:effectLst/>
                <a:latin typeface="+mj-lt"/>
                <a:ea typeface="Times" panose="02020603050405020304" pitchFamily="18" charset="0"/>
              </a:rPr>
              <a:t>: https://geekflare.com/es/tableau-vs-power-bi/</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Lazo </a:t>
            </a:r>
            <a:r>
              <a:rPr lang="es-ES" sz="1200" dirty="0" err="1">
                <a:effectLst/>
                <a:latin typeface="+mj-lt"/>
                <a:ea typeface="Times" panose="02020603050405020304" pitchFamily="18" charset="0"/>
              </a:rPr>
              <a:t>Garcia</a:t>
            </a:r>
            <a:r>
              <a:rPr lang="es-ES" sz="1200" dirty="0">
                <a:effectLst/>
                <a:latin typeface="+mj-lt"/>
                <a:ea typeface="Times" panose="02020603050405020304" pitchFamily="18" charset="0"/>
              </a:rPr>
              <a:t>, E. (2023). ANÁLISIS GEOLOCALIZADO DE LA DISTRIBUCIÓN DE PROYECTOS DE AGUA POTABLE Y RIEGO EN BOLIVIA. Cochabamba: Doctoral </a:t>
            </a:r>
            <a:r>
              <a:rPr lang="es-ES" sz="1200" dirty="0" err="1">
                <a:effectLst/>
                <a:latin typeface="+mj-lt"/>
                <a:ea typeface="Times" panose="02020603050405020304" pitchFamily="18" charset="0"/>
              </a:rPr>
              <a:t>dissertation</a:t>
            </a:r>
            <a:r>
              <a:rPr lang="es-ES" sz="1200" dirty="0">
                <a:effectLst/>
                <a:latin typeface="+mj-lt"/>
                <a:ea typeface="Times" panose="02020603050405020304" pitchFamily="18" charset="0"/>
              </a:rPr>
              <a:t>.</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López, G. B. (2014). A, Geomarketing: geolocalización, redes sociales y turismo. </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López, G. B. (2016). B, Nuevas tecnologías, turismo y ciudad unidas a través de la geolocalización. In Turismo y ciudad: reflexiones en torno a València, 119-131.</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Loyola, E. C.-S.-A.-P. (2002). Los sistemas de información geográfica como herramienta para monitorear las desigualdades de salud. Revista Panamericana de Salud Pública, 12, 415-428.</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Mariscal Ramos, M. A. (2018). Caracterización del perfil de la mortalidad perinatal en la ciudad de La Paz, durante el primer semestre del 2017 . En M. A. Mariscal Ramos, Caracterización del perfil de la mortalidad perinatal en la ciudad de La Paz, durante el primer semestre del 2017 (págs. 13-14). La Paz.</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Mazzi</a:t>
            </a:r>
            <a:r>
              <a:rPr lang="es-ES" sz="1200" dirty="0">
                <a:effectLst/>
                <a:latin typeface="+mj-lt"/>
                <a:ea typeface="Times" panose="02020603050405020304" pitchFamily="18" charset="0"/>
              </a:rPr>
              <a:t> Gonzales de Prada, E. (. (2008). Esquema completo de vacunación en niños hospitalizados. Revista de la Sociedad Boliviana de Pediatría, 47(3), 139-143.</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Moscoso Rojas, B. H. (2015). Inequidad en la distribución de recursos humanos en los establecimientos del Ministerio de Salud de cuatro regiones del Perú. In Anales de la Facultad de Medicina , Vol. 76, No. SPE, pp. 35-40.</a:t>
            </a:r>
            <a:endParaRPr lang="es-BO" sz="1200" dirty="0">
              <a:effectLst/>
              <a:latin typeface="+mj-lt"/>
              <a:ea typeface="Times" panose="02020603050405020304" pitchFamily="18" charset="0"/>
            </a:endParaRPr>
          </a:p>
          <a:p>
            <a:pPr marL="0" indent="0">
              <a:lnSpc>
                <a:spcPct val="120000"/>
              </a:lnSpc>
              <a:buNone/>
            </a:pPr>
            <a:endParaRPr lang="es-BO" sz="1050" dirty="0"/>
          </a:p>
        </p:txBody>
      </p:sp>
    </p:spTree>
    <p:extLst>
      <p:ext uri="{BB962C8B-B14F-4D97-AF65-F5344CB8AC3E}">
        <p14:creationId xmlns:p14="http://schemas.microsoft.com/office/powerpoint/2010/main" val="30506345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348345"/>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Bibliografía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282593" y="348345"/>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663453" y="195190"/>
            <a:ext cx="1271905" cy="1120775"/>
          </a:xfrm>
          <a:prstGeom prst="rect">
            <a:avLst/>
          </a:prstGeom>
          <a:noFill/>
          <a:ln>
            <a:noFill/>
          </a:ln>
          <a:extLst>
            <a:ext uri="{53640926-AAD7-44D8-BBD7-CCE9431645EC}">
              <a14:shadowObscured xmlns:a14="http://schemas.microsoft.com/office/drawing/2010/main"/>
            </a:ext>
          </a:extLst>
        </p:spPr>
      </p:pic>
      <p:sp>
        <p:nvSpPr>
          <p:cNvPr id="14" name="Marcador de contenido 2">
            <a:extLst>
              <a:ext uri="{FF2B5EF4-FFF2-40B4-BE49-F238E27FC236}">
                <a16:creationId xmlns:a16="http://schemas.microsoft.com/office/drawing/2014/main" id="{BE20F47B-77BB-4B29-9FDA-C2C31A935C8E}"/>
              </a:ext>
            </a:extLst>
          </p:cNvPr>
          <p:cNvSpPr>
            <a:spLocks noGrp="1"/>
          </p:cNvSpPr>
          <p:nvPr>
            <p:ph idx="1"/>
          </p:nvPr>
        </p:nvSpPr>
        <p:spPr>
          <a:xfrm>
            <a:off x="960138" y="1146283"/>
            <a:ext cx="9682724" cy="5527893"/>
          </a:xfrm>
        </p:spPr>
        <p:txBody>
          <a:bodyPr>
            <a:noAutofit/>
          </a:bodyPr>
          <a:lstStyle/>
          <a:p>
            <a:pPr marL="457200" indent="-457200">
              <a:lnSpc>
                <a:spcPct val="120000"/>
              </a:lnSpc>
            </a:pPr>
            <a:r>
              <a:rPr lang="es-ES" sz="1200" dirty="0">
                <a:effectLst/>
                <a:latin typeface="+mj-lt"/>
                <a:ea typeface="Times" panose="02020603050405020304" pitchFamily="18" charset="0"/>
              </a:rPr>
              <a:t>Olivares, J. P. (2002). Análisis exploratorio y análisis confirmatorio de datos. Maracaibo: Espacio abierto, 11(1).</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OMS. (3 de 2 de 2024). </a:t>
            </a:r>
            <a:r>
              <a:rPr lang="es-ES" sz="1200" dirty="0" err="1">
                <a:effectLst/>
                <a:latin typeface="+mj-lt"/>
                <a:ea typeface="Times" panose="02020603050405020304" pitchFamily="18" charset="0"/>
              </a:rPr>
              <a:t>IntraMed</a:t>
            </a:r>
            <a:r>
              <a:rPr lang="es-ES" sz="1200" dirty="0">
                <a:effectLst/>
                <a:latin typeface="+mj-lt"/>
                <a:ea typeface="Times" panose="02020603050405020304" pitchFamily="18" charset="0"/>
              </a:rPr>
              <a:t>. Obtenido de </a:t>
            </a:r>
            <a:r>
              <a:rPr lang="es-ES" sz="1200" dirty="0" err="1">
                <a:effectLst/>
                <a:latin typeface="+mj-lt"/>
                <a:ea typeface="Times" panose="02020603050405020304" pitchFamily="18" charset="0"/>
              </a:rPr>
              <a:t>IntraMed</a:t>
            </a:r>
            <a:r>
              <a:rPr lang="es-ES" sz="1200" dirty="0">
                <a:effectLst/>
                <a:latin typeface="+mj-lt"/>
                <a:ea typeface="Times" panose="02020603050405020304" pitchFamily="18" charset="0"/>
              </a:rPr>
              <a:t>: https://www.intramed.net/contenidover.asp?contenidoid=82086</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OSI. (2016). OSI. Obtenido de OSI: https://www.osi.es/</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PAI. (4 de 2 de 2024). Programa Ampliado de Inmunización. Obtenido de Programa Ampliado de Inmunización: https://pai.minsalud.gob.bo/pagina/62</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Parada, M. (2 de 2 de 2024). </a:t>
            </a:r>
            <a:r>
              <a:rPr lang="es-ES" sz="1200" dirty="0" err="1">
                <a:effectLst/>
                <a:latin typeface="+mj-lt"/>
                <a:ea typeface="Times" panose="02020603050405020304" pitchFamily="18" charset="0"/>
              </a:rPr>
              <a:t>openwebinars</a:t>
            </a:r>
            <a:r>
              <a:rPr lang="es-ES" sz="1200" dirty="0">
                <a:effectLst/>
                <a:latin typeface="+mj-lt"/>
                <a:ea typeface="Times" panose="02020603050405020304" pitchFamily="18" charset="0"/>
              </a:rPr>
              <a:t>. Obtenido de </a:t>
            </a:r>
            <a:r>
              <a:rPr lang="es-ES" sz="1200" dirty="0" err="1">
                <a:effectLst/>
                <a:latin typeface="+mj-lt"/>
                <a:ea typeface="Times" panose="02020603050405020304" pitchFamily="18" charset="0"/>
              </a:rPr>
              <a:t>openwebinars</a:t>
            </a:r>
            <a:r>
              <a:rPr lang="es-ES" sz="1200" dirty="0">
                <a:effectLst/>
                <a:latin typeface="+mj-lt"/>
                <a:ea typeface="Times" panose="02020603050405020304" pitchFamily="18" charset="0"/>
              </a:rPr>
              <a:t>: https://openwebinars.net/blog/r-vs-python-en-que-se-diferencian-y-en-que-se-parecen/</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Rivas, J. G. (2022). Uso de Python para el análisis de datos aplicado en la investigación. Investigación y Ciencia Aplicada a la Ingeniería, 5(34), 33-40.</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Salazar, H. (25 de Enero de 2021). El País. Obtenido de Bolivia: el Estado que obliga a elegir entre salud o economía: https://elpais.bo/reportajes/20210125_bolivia-el-estado-que-obliga-a-elegir-entre-salud-o-economia.html</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Salud, L. (2013). NORMA NACIONAL DE CARACTERIZACIÓN DE ESTABLECIMIENTOS DE SALUD DE PRIMER NIVEL. La Paz.</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Sánchez, Y. R. (2016). Localización-asignación de los servicios de atención primaria en un área de salud. . Revista Médica Electrónica, 38(6), 837-850.</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Sancho, J. V. (2014). Aproximación a una taxonomía de la visualización de datos. Revista Latina de Comunicación Social, (69), 486-507.</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Sanizo</a:t>
            </a:r>
            <a:r>
              <a:rPr lang="es-ES" sz="1200" dirty="0">
                <a:effectLst/>
                <a:latin typeface="+mj-lt"/>
                <a:ea typeface="Times" panose="02020603050405020304" pitchFamily="18" charset="0"/>
              </a:rPr>
              <a:t> Zeballos, L. M. (2017). Análisis de Oferta Integral de Servicios en la Red Funcional Integrada de Servicios de Salud Corea Municipio de El Alto Bolivia-2017. La Paz.</a:t>
            </a:r>
            <a:endParaRPr lang="es-BO" sz="1200" dirty="0">
              <a:effectLst/>
              <a:latin typeface="+mj-lt"/>
              <a:ea typeface="Times" panose="02020603050405020304" pitchFamily="18" charset="0"/>
            </a:endParaRPr>
          </a:p>
          <a:p>
            <a:pPr marL="0" indent="0">
              <a:lnSpc>
                <a:spcPct val="120000"/>
              </a:lnSpc>
              <a:buNone/>
            </a:pPr>
            <a:endParaRPr lang="es-BO" sz="800" dirty="0"/>
          </a:p>
        </p:txBody>
      </p:sp>
    </p:spTree>
    <p:extLst>
      <p:ext uri="{BB962C8B-B14F-4D97-AF65-F5344CB8AC3E}">
        <p14:creationId xmlns:p14="http://schemas.microsoft.com/office/powerpoint/2010/main" val="201472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348345"/>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Bibliografía</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282593" y="348345"/>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663453" y="195190"/>
            <a:ext cx="1271905" cy="1120775"/>
          </a:xfrm>
          <a:prstGeom prst="rect">
            <a:avLst/>
          </a:prstGeom>
          <a:noFill/>
          <a:ln>
            <a:noFill/>
          </a:ln>
          <a:extLst>
            <a:ext uri="{53640926-AAD7-44D8-BBD7-CCE9431645EC}">
              <a14:shadowObscured xmlns:a14="http://schemas.microsoft.com/office/drawing/2010/main"/>
            </a:ext>
          </a:extLst>
        </p:spPr>
      </p:pic>
      <p:sp>
        <p:nvSpPr>
          <p:cNvPr id="14" name="Marcador de contenido 2">
            <a:extLst>
              <a:ext uri="{FF2B5EF4-FFF2-40B4-BE49-F238E27FC236}">
                <a16:creationId xmlns:a16="http://schemas.microsoft.com/office/drawing/2014/main" id="{BE20F47B-77BB-4B29-9FDA-C2C31A935C8E}"/>
              </a:ext>
            </a:extLst>
          </p:cNvPr>
          <p:cNvSpPr>
            <a:spLocks noGrp="1"/>
          </p:cNvSpPr>
          <p:nvPr>
            <p:ph idx="1"/>
          </p:nvPr>
        </p:nvSpPr>
        <p:spPr>
          <a:xfrm>
            <a:off x="960138" y="1146284"/>
            <a:ext cx="9682724" cy="5711716"/>
          </a:xfrm>
        </p:spPr>
        <p:txBody>
          <a:bodyPr>
            <a:noAutofit/>
          </a:bodyPr>
          <a:lstStyle/>
          <a:p>
            <a:pPr marL="457200" indent="-457200">
              <a:lnSpc>
                <a:spcPct val="120000"/>
              </a:lnSpc>
            </a:pPr>
            <a:r>
              <a:rPr lang="es-ES" sz="1200" dirty="0" err="1">
                <a:effectLst/>
                <a:latin typeface="+mj-lt"/>
                <a:ea typeface="Times" panose="02020603050405020304" pitchFamily="18" charset="0"/>
              </a:rPr>
              <a:t>Tableau</a:t>
            </a:r>
            <a:r>
              <a:rPr lang="es-ES" sz="1200" dirty="0">
                <a:effectLst/>
                <a:latin typeface="+mj-lt"/>
                <a:ea typeface="Times" panose="02020603050405020304" pitchFamily="18" charset="0"/>
              </a:rPr>
              <a:t>. (3 de 2 de 2024). Guía de visualización de datos para principiantes: definición, ejemplos y recursos de aprendizaje. Obtenido de Guía de visualización de datos para principiantes: definición, ejemplos y recursos de aprendizaje: https://www.tableau.com/es-mx/learn/articles/data-visualization</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Valdivia, A. V. (11 de 12 de 2020). Serie “Reflexiones sobre la pandemia en Bolivia” IISEC-UCB. Tiempo de crisis: Retrospectivas y perspectivas puestas en evidencia ante la COVID-19. Obtenido de Tiempo de crisis: Retrospectivas y perspectivas puestas en evidencia ante la COVID-19.: https://iisec.ucb.edu.bo/assets_iisec/publicacion/Ideas_y_reflexiones_Serie_COVID_N_7_Vidaurre3.pdf</a:t>
            </a:r>
            <a:endParaRPr lang="es-BO" sz="1200" dirty="0">
              <a:effectLst/>
              <a:latin typeface="+mj-lt"/>
              <a:ea typeface="Times" panose="02020603050405020304" pitchFamily="18" charset="0"/>
            </a:endParaRPr>
          </a:p>
          <a:p>
            <a:pPr marL="457200" indent="-457200">
              <a:lnSpc>
                <a:spcPct val="120000"/>
              </a:lnSpc>
            </a:pPr>
            <a:r>
              <a:rPr lang="es-ES" sz="1200" dirty="0" err="1">
                <a:effectLst/>
                <a:latin typeface="+mj-lt"/>
                <a:ea typeface="Times" panose="02020603050405020304" pitchFamily="18" charset="0"/>
              </a:rPr>
              <a:t>Vignolo</a:t>
            </a:r>
            <a:r>
              <a:rPr lang="es-ES" sz="1200" dirty="0">
                <a:effectLst/>
                <a:latin typeface="+mj-lt"/>
                <a:ea typeface="Times" panose="02020603050405020304" pitchFamily="18" charset="0"/>
              </a:rPr>
              <a:t>, J. V. (2011). Niveles de atención, de prevención y atención primaria de la salud. Archivos de Medicina interna,, 33(1), 7-11.</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Yrigoyen, C. C. (2009). Análisis Exploratorio de Datos Espaciales al Servicio del Geomarketing. Tomado de https://dds. </a:t>
            </a:r>
            <a:r>
              <a:rPr lang="es-ES" sz="1200" dirty="0" err="1">
                <a:effectLst/>
                <a:latin typeface="+mj-lt"/>
                <a:ea typeface="Times" panose="02020603050405020304" pitchFamily="18" charset="0"/>
              </a:rPr>
              <a:t>cepal</a:t>
            </a:r>
            <a:r>
              <a:rPr lang="es-ES" sz="1200" dirty="0">
                <a:effectLst/>
                <a:latin typeface="+mj-lt"/>
                <a:ea typeface="Times" panose="02020603050405020304" pitchFamily="18" charset="0"/>
              </a:rPr>
              <a:t>. </a:t>
            </a:r>
            <a:r>
              <a:rPr lang="es-ES" sz="1200" dirty="0" err="1">
                <a:effectLst/>
                <a:latin typeface="+mj-lt"/>
                <a:ea typeface="Times" panose="02020603050405020304" pitchFamily="18" charset="0"/>
              </a:rPr>
              <a:t>org</a:t>
            </a:r>
            <a:r>
              <a:rPr lang="es-ES" sz="1200" dirty="0">
                <a:effectLst/>
                <a:latin typeface="+mj-lt"/>
                <a:ea typeface="Times" panose="02020603050405020304" pitchFamily="18" charset="0"/>
              </a:rPr>
              <a:t>/infancia/guide-</a:t>
            </a:r>
            <a:r>
              <a:rPr lang="es-ES" sz="1200" dirty="0" err="1">
                <a:effectLst/>
                <a:latin typeface="+mj-lt"/>
                <a:ea typeface="Times" panose="02020603050405020304" pitchFamily="18" charset="0"/>
              </a:rPr>
              <a:t>to</a:t>
            </a:r>
            <a:r>
              <a:rPr lang="es-ES" sz="1200" dirty="0">
                <a:effectLst/>
                <a:latin typeface="+mj-lt"/>
                <a:ea typeface="Times" panose="02020603050405020304" pitchFamily="18" charset="0"/>
              </a:rPr>
              <a:t>-</a:t>
            </a:r>
            <a:r>
              <a:rPr lang="es-ES" sz="1200" dirty="0" err="1">
                <a:effectLst/>
                <a:latin typeface="+mj-lt"/>
                <a:ea typeface="Times" panose="02020603050405020304" pitchFamily="18" charset="0"/>
              </a:rPr>
              <a:t>estimating-childpoverty</a:t>
            </a:r>
            <a:r>
              <a:rPr lang="es-ES" sz="1200" dirty="0">
                <a:effectLst/>
                <a:latin typeface="+mj-lt"/>
                <a:ea typeface="Times" panose="02020603050405020304" pitchFamily="18" charset="0"/>
              </a:rPr>
              <a:t>/</a:t>
            </a:r>
            <a:r>
              <a:rPr lang="es-ES" sz="1200" dirty="0" err="1">
                <a:effectLst/>
                <a:latin typeface="+mj-lt"/>
                <a:ea typeface="Times" panose="02020603050405020304" pitchFamily="18" charset="0"/>
              </a:rPr>
              <a:t>bibliografia</a:t>
            </a:r>
            <a:r>
              <a:rPr lang="es-ES" sz="1200" dirty="0">
                <a:effectLst/>
                <a:latin typeface="+mj-lt"/>
                <a:ea typeface="Times" panose="02020603050405020304" pitchFamily="18" charset="0"/>
              </a:rPr>
              <a:t>/capitulo-IV/Chasco% 20Coro, 20.</a:t>
            </a:r>
          </a:p>
          <a:p>
            <a:pPr marL="457200" indent="-457200">
              <a:lnSpc>
                <a:spcPct val="120000"/>
              </a:lnSpc>
            </a:pPr>
            <a:r>
              <a:rPr lang="es-ES" sz="1200" dirty="0">
                <a:effectLst/>
                <a:latin typeface="+mj-lt"/>
                <a:ea typeface="Times" panose="02020603050405020304" pitchFamily="18" charset="0"/>
              </a:rPr>
              <a:t>IIGEO. (2023). Plataforma de datos geoespaciales IIGEO-UMSA. Obtenido de Plataforma de datos geoespaciales IIGEO-UMSA: https://geonodeiigeo.umsa.bo/</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INE. (Enero de 2024). Instituto nacional de </a:t>
            </a:r>
            <a:r>
              <a:rPr lang="es-ES" sz="1200" dirty="0" err="1">
                <a:effectLst/>
                <a:latin typeface="+mj-lt"/>
                <a:ea typeface="Times" panose="02020603050405020304" pitchFamily="18" charset="0"/>
              </a:rPr>
              <a:t>estadistica</a:t>
            </a:r>
            <a:r>
              <a:rPr lang="es-ES" sz="1200" dirty="0">
                <a:effectLst/>
                <a:latin typeface="+mj-lt"/>
                <a:ea typeface="Times" panose="02020603050405020304" pitchFamily="18" charset="0"/>
              </a:rPr>
              <a:t>. Obtenido de Instituto nacional de </a:t>
            </a:r>
            <a:r>
              <a:rPr lang="es-ES" sz="1200" dirty="0" err="1">
                <a:effectLst/>
                <a:latin typeface="+mj-lt"/>
                <a:ea typeface="Times" panose="02020603050405020304" pitchFamily="18" charset="0"/>
              </a:rPr>
              <a:t>estadistica</a:t>
            </a:r>
            <a:r>
              <a:rPr lang="es-ES" sz="1200" dirty="0">
                <a:effectLst/>
                <a:latin typeface="+mj-lt"/>
                <a:ea typeface="Times" panose="02020603050405020304" pitchFamily="18" charset="0"/>
              </a:rPr>
              <a:t>: https://www.ine.gob.bo/index.php/registros-administrativos-salud/</a:t>
            </a:r>
            <a:endParaRPr lang="es-BO" sz="1200" dirty="0">
              <a:effectLst/>
              <a:latin typeface="+mj-lt"/>
              <a:ea typeface="Times" panose="02020603050405020304" pitchFamily="18" charset="0"/>
            </a:endParaRPr>
          </a:p>
          <a:p>
            <a:pPr marL="457200" indent="-457200">
              <a:lnSpc>
                <a:spcPct val="120000"/>
              </a:lnSpc>
            </a:pPr>
            <a:r>
              <a:rPr lang="es-ES" sz="1200" dirty="0">
                <a:effectLst/>
                <a:latin typeface="+mj-lt"/>
                <a:ea typeface="Times" panose="02020603050405020304" pitchFamily="18" charset="0"/>
              </a:rPr>
              <a:t>Intergeneracional, S. (06 de Julio de 2018). Geolocalización: tecnología aplicada a la salud que salva vidas. Obtenido de Geolocalización: tecnología aplicada a la salud que salva vidas: https://solidaridadintergeneracional.es/wp/geolocalizacion-tecnologia-aplicada-a-la-salud-que-salva-vidas/</a:t>
            </a:r>
          </a:p>
          <a:p>
            <a:pPr marL="457200" indent="-457200">
              <a:lnSpc>
                <a:spcPct val="120000"/>
              </a:lnSpc>
            </a:pPr>
            <a:r>
              <a:rPr lang="es-ES" sz="1200" dirty="0" err="1">
                <a:effectLst/>
                <a:latin typeface="+mj-lt"/>
                <a:ea typeface="Times" panose="02020603050405020304" pitchFamily="18" charset="0"/>
              </a:rPr>
              <a:t>Netnix</a:t>
            </a:r>
            <a:r>
              <a:rPr lang="es-ES" sz="1200" dirty="0">
                <a:effectLst/>
                <a:latin typeface="+mj-lt"/>
                <a:ea typeface="Times" panose="02020603050405020304" pitchFamily="18" charset="0"/>
              </a:rPr>
              <a:t>. (2 de 2 de 2024). Sistemas de Localización en Tiempo Real (RTLS). Obtenido de Sistemas de Localización en Tiempo Real (RTLS).</a:t>
            </a:r>
          </a:p>
          <a:p>
            <a:pPr marL="0" indent="0">
              <a:lnSpc>
                <a:spcPct val="120000"/>
              </a:lnSpc>
              <a:buNone/>
            </a:pPr>
            <a:endParaRPr lang="es-BO" sz="1200" dirty="0">
              <a:effectLst/>
              <a:latin typeface="+mj-lt"/>
              <a:ea typeface="Times" panose="02020603050405020304" pitchFamily="18" charset="0"/>
            </a:endParaRPr>
          </a:p>
          <a:p>
            <a:pPr marL="457200" indent="-457200">
              <a:lnSpc>
                <a:spcPct val="120000"/>
              </a:lnSpc>
            </a:pPr>
            <a:endParaRPr lang="es-ES" sz="1200" dirty="0">
              <a:effectLst/>
              <a:latin typeface="Garamond" panose="02020404030301010803" pitchFamily="18" charset="0"/>
              <a:ea typeface="Times" panose="02020603050405020304" pitchFamily="18" charset="0"/>
            </a:endParaRPr>
          </a:p>
          <a:p>
            <a:pPr marL="457200" indent="-457200">
              <a:lnSpc>
                <a:spcPct val="120000"/>
              </a:lnSpc>
            </a:pPr>
            <a:endParaRPr lang="es-BO" sz="1200" dirty="0">
              <a:effectLst/>
              <a:latin typeface="Times" panose="02020603050405020304" pitchFamily="18" charset="0"/>
              <a:ea typeface="Times" panose="02020603050405020304" pitchFamily="18" charset="0"/>
            </a:endParaRPr>
          </a:p>
          <a:p>
            <a:pPr marL="0" indent="0">
              <a:lnSpc>
                <a:spcPct val="120000"/>
              </a:lnSpc>
              <a:buNone/>
            </a:pPr>
            <a:endParaRPr lang="es-BO" sz="1200" dirty="0">
              <a:effectLst/>
              <a:latin typeface="Times" panose="02020603050405020304" pitchFamily="18" charset="0"/>
              <a:ea typeface="Times" panose="02020603050405020304" pitchFamily="18" charset="0"/>
            </a:endParaRPr>
          </a:p>
          <a:p>
            <a:pPr marL="0" indent="0">
              <a:lnSpc>
                <a:spcPct val="120000"/>
              </a:lnSpc>
              <a:buNone/>
            </a:pPr>
            <a:endParaRPr lang="es-BO" sz="1200" dirty="0">
              <a:effectLst/>
              <a:latin typeface="Times" panose="02020603050405020304" pitchFamily="18" charset="0"/>
              <a:ea typeface="Times" panose="02020603050405020304" pitchFamily="18" charset="0"/>
            </a:endParaRPr>
          </a:p>
        </p:txBody>
      </p:sp>
    </p:spTree>
    <p:extLst>
      <p:ext uri="{BB962C8B-B14F-4D97-AF65-F5344CB8AC3E}">
        <p14:creationId xmlns:p14="http://schemas.microsoft.com/office/powerpoint/2010/main" val="3305633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FA09CA-C32E-4C6F-84B1-895E466B0B41}"/>
              </a:ext>
            </a:extLst>
          </p:cNvPr>
          <p:cNvSpPr>
            <a:spLocks noGrp="1"/>
          </p:cNvSpPr>
          <p:nvPr>
            <p:ph type="title"/>
          </p:nvPr>
        </p:nvSpPr>
        <p:spPr>
          <a:xfrm>
            <a:off x="2000861" y="616490"/>
            <a:ext cx="2241200" cy="700725"/>
          </a:xfrm>
        </p:spPr>
        <p:txBody>
          <a:bodyPr/>
          <a:lstStyle/>
          <a:p>
            <a:r>
              <a:rPr lang="es-ES" b="1" dirty="0">
                <a:solidFill>
                  <a:schemeClr val="tx1"/>
                </a:solidFill>
              </a:rPr>
              <a:t>¡Gracias!</a:t>
            </a:r>
            <a:r>
              <a:rPr lang="es-ES" dirty="0">
                <a:solidFill>
                  <a:schemeClr val="tx1"/>
                </a:solidFill>
              </a:rPr>
              <a:t> </a:t>
            </a:r>
            <a:endParaRPr lang="es-BO" dirty="0">
              <a:solidFill>
                <a:schemeClr val="tx1"/>
              </a:solidFill>
            </a:endParaRPr>
          </a:p>
        </p:txBody>
      </p:sp>
      <p:pic>
        <p:nvPicPr>
          <p:cNvPr id="5" name="Imagen 4">
            <a:extLst>
              <a:ext uri="{FF2B5EF4-FFF2-40B4-BE49-F238E27FC236}">
                <a16:creationId xmlns:a16="http://schemas.microsoft.com/office/drawing/2014/main" id="{5BC3F1D1-9A00-4496-813C-560A22D18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766" y="1842941"/>
            <a:ext cx="4067665" cy="4067665"/>
          </a:xfrm>
          <a:prstGeom prst="rect">
            <a:avLst/>
          </a:prstGeom>
        </p:spPr>
      </p:pic>
      <p:pic>
        <p:nvPicPr>
          <p:cNvPr id="6" name="Imagen 5">
            <a:extLst>
              <a:ext uri="{FF2B5EF4-FFF2-40B4-BE49-F238E27FC236}">
                <a16:creationId xmlns:a16="http://schemas.microsoft.com/office/drawing/2014/main" id="{C42C112A-4C90-4014-885D-920EFA57CF2E}"/>
              </a:ext>
            </a:extLst>
          </p:cNvPr>
          <p:cNvPicPr/>
          <p:nvPr/>
        </p:nvPicPr>
        <p:blipFill>
          <a:blip r:embed="rId3"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7" name="Imagen 6" descr="C:\Users\Usuario\Downloads\WhatsApp Image 2023-08-25 at 15.38.46.jpeg">
            <a:extLst>
              <a:ext uri="{FF2B5EF4-FFF2-40B4-BE49-F238E27FC236}">
                <a16:creationId xmlns:a16="http://schemas.microsoft.com/office/drawing/2014/main" id="{F7E72D1C-984A-464C-B2AC-B67971B1937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5234" y="5910606"/>
            <a:ext cx="1688979" cy="852167"/>
          </a:xfrm>
          <a:prstGeom prst="rect">
            <a:avLst/>
          </a:prstGeom>
          <a:noFill/>
          <a:ln>
            <a:noFill/>
          </a:ln>
        </p:spPr>
      </p:pic>
      <p:pic>
        <p:nvPicPr>
          <p:cNvPr id="8" name="Imagen 7">
            <a:extLst>
              <a:ext uri="{FF2B5EF4-FFF2-40B4-BE49-F238E27FC236}">
                <a16:creationId xmlns:a16="http://schemas.microsoft.com/office/drawing/2014/main" id="{95CA5822-5607-412E-AF45-37B4CC859A48}"/>
              </a:ext>
            </a:extLst>
          </p:cNvPr>
          <p:cNvPicPr/>
          <p:nvPr/>
        </p:nvPicPr>
        <p:blipFill rotWithShape="1">
          <a:blip r:embed="rId5">
            <a:extLst>
              <a:ext uri="{28A0092B-C50C-407E-A947-70E740481C1C}">
                <a14:useLocalDpi xmlns:a14="http://schemas.microsoft.com/office/drawing/2010/main" val="0"/>
              </a:ext>
            </a:extLst>
          </a:blip>
          <a:srcRect l="6507" r="-1" b="14911"/>
          <a:stretch/>
        </p:blipFill>
        <p:spPr bwMode="auto">
          <a:xfrm>
            <a:off x="10338219" y="315860"/>
            <a:ext cx="1271905" cy="1120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7232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819168" y="1660379"/>
            <a:ext cx="7325811" cy="2612221"/>
          </a:xfrm>
        </p:spPr>
        <p:txBody>
          <a:bodyPr>
            <a:normAutofit/>
          </a:bodyPr>
          <a:lstStyle/>
          <a:p>
            <a:r>
              <a:rPr lang="es-ES" dirty="0"/>
              <a:t>La geolocalización mejora la eficiencia en diversos </a:t>
            </a:r>
          </a:p>
          <a:p>
            <a:pPr marL="0" indent="0">
              <a:buNone/>
            </a:pPr>
            <a:r>
              <a:rPr lang="es-ES" dirty="0"/>
              <a:t>      aspectos cotidianos</a:t>
            </a:r>
          </a:p>
          <a:p>
            <a:r>
              <a:rPr lang="es-ES" dirty="0"/>
              <a:t>La inclusión de esta tecnología permite comprender las necesidades especificas de atención medica y la distribución de servicios</a:t>
            </a:r>
          </a:p>
          <a:p>
            <a:r>
              <a:rPr lang="es-ES" dirty="0"/>
              <a:t>Promoviendo la equidad en el acceso a servicios de salud.</a:t>
            </a:r>
          </a:p>
          <a:p>
            <a:r>
              <a:rPr lang="es-ES" dirty="0"/>
              <a:t>Desarrollo de políticas mas efectivas y acciones para la salud</a:t>
            </a:r>
            <a:endParaRPr lang="es-BO" dirty="0"/>
          </a:p>
        </p:txBody>
      </p:sp>
      <p:sp>
        <p:nvSpPr>
          <p:cNvPr id="7" name="Título 1"/>
          <p:cNvSpPr>
            <a:spLocks noGrp="1"/>
          </p:cNvSpPr>
          <p:nvPr>
            <p:ph type="title"/>
          </p:nvPr>
        </p:nvSpPr>
        <p:spPr>
          <a:xfrm>
            <a:off x="1242078" y="777351"/>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Justificación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sp>
        <p:nvSpPr>
          <p:cNvPr id="10" name="Título 1">
            <a:extLst>
              <a:ext uri="{FF2B5EF4-FFF2-40B4-BE49-F238E27FC236}">
                <a16:creationId xmlns:a16="http://schemas.microsoft.com/office/drawing/2014/main" id="{77D6B0C8-B095-4D28-9EED-DE57A656B6AA}"/>
              </a:ext>
            </a:extLst>
          </p:cNvPr>
          <p:cNvSpPr txBox="1">
            <a:spLocks/>
          </p:cNvSpPr>
          <p:nvPr/>
        </p:nvSpPr>
        <p:spPr>
          <a:xfrm>
            <a:off x="819168" y="4295584"/>
            <a:ext cx="6643186" cy="814466"/>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20000"/>
              </a:lnSpc>
            </a:pPr>
            <a:r>
              <a:rPr lang="es-ES" sz="3200" b="1" dirty="0">
                <a:solidFill>
                  <a:schemeClr val="tx1"/>
                </a:solidFill>
                <a:latin typeface="Franklin Gothic Medium Cond" panose="020B0606030402020204" pitchFamily="34" charset="0"/>
                <a:cs typeface="Times New Roman" panose="02020603050405020304" pitchFamily="18" charset="0"/>
              </a:rPr>
              <a:t>Planteamiento del problema</a:t>
            </a:r>
            <a:endParaRPr lang="es-ES" sz="2800" b="1" dirty="0">
              <a:solidFill>
                <a:schemeClr val="tx1"/>
              </a:solidFill>
              <a:latin typeface="Helvetica" panose="020B0604020202020204" pitchFamily="34" charset="0"/>
              <a:cs typeface="Times New Roman" panose="02020603050405020304" pitchFamily="18" charset="0"/>
            </a:endParaRPr>
          </a:p>
        </p:txBody>
      </p:sp>
      <p:sp>
        <p:nvSpPr>
          <p:cNvPr id="11" name="Marcador de contenido 1">
            <a:extLst>
              <a:ext uri="{FF2B5EF4-FFF2-40B4-BE49-F238E27FC236}">
                <a16:creationId xmlns:a16="http://schemas.microsoft.com/office/drawing/2014/main" id="{DA8DC661-7156-4367-83F1-95D9D8A350E0}"/>
              </a:ext>
            </a:extLst>
          </p:cNvPr>
          <p:cNvSpPr txBox="1">
            <a:spLocks/>
          </p:cNvSpPr>
          <p:nvPr/>
        </p:nvSpPr>
        <p:spPr>
          <a:xfrm>
            <a:off x="820216" y="4952754"/>
            <a:ext cx="8596668" cy="15441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s-ES" dirty="0"/>
              <a:t>El problema se centra en identificar agrupaciones geográficas para comprender la distribución de recursos y áreas con altos índices de mortalidad fetal, por lo que se propone realizar un análisis geolocalizado de la cobertura de establecimientos de salud y servicios en Bolivia para obtener una visión detallada del estado del país.</a:t>
            </a:r>
          </a:p>
          <a:p>
            <a:pPr marL="0" indent="0">
              <a:buFont typeface="Wingdings 3" charset="2"/>
              <a:buNone/>
            </a:pPr>
            <a:endParaRPr lang="es-ES" dirty="0"/>
          </a:p>
        </p:txBody>
      </p:sp>
      <p:pic>
        <p:nvPicPr>
          <p:cNvPr id="4" name="Imagen 3">
            <a:extLst>
              <a:ext uri="{FF2B5EF4-FFF2-40B4-BE49-F238E27FC236}">
                <a16:creationId xmlns:a16="http://schemas.microsoft.com/office/drawing/2014/main" id="{5AC91FC6-FB9E-49D7-8F22-7884261704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9850" y="1554025"/>
            <a:ext cx="4311466" cy="3215929"/>
          </a:xfrm>
          <a:prstGeom prst="rect">
            <a:avLst/>
          </a:prstGeom>
        </p:spPr>
      </p:pic>
    </p:spTree>
    <p:extLst>
      <p:ext uri="{BB962C8B-B14F-4D97-AF65-F5344CB8AC3E}">
        <p14:creationId xmlns:p14="http://schemas.microsoft.com/office/powerpoint/2010/main" val="1787119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0"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contenido 1"/>
          <p:cNvSpPr>
            <a:spLocks noGrp="1"/>
          </p:cNvSpPr>
          <p:nvPr>
            <p:ph idx="1"/>
          </p:nvPr>
        </p:nvSpPr>
        <p:spPr>
          <a:xfrm>
            <a:off x="396258" y="1721164"/>
            <a:ext cx="10408588" cy="4603115"/>
          </a:xfrm>
        </p:spPr>
        <p:txBody>
          <a:bodyPr>
            <a:normAutofit/>
          </a:bodyPr>
          <a:lstStyle/>
          <a:p>
            <a:pPr marL="0" indent="0">
              <a:buNone/>
            </a:pPr>
            <a:r>
              <a:rPr lang="es-ES" sz="1600" b="1" dirty="0"/>
              <a:t>Objetivo general</a:t>
            </a:r>
          </a:p>
          <a:p>
            <a:pPr marL="0" indent="0">
              <a:buNone/>
            </a:pPr>
            <a:r>
              <a:rPr lang="es-ES" sz="1600" dirty="0"/>
              <a:t>Realizar un análisis geolocalizado de la distribución de la infraestructura sanitaria en Bolivia para identificar y proyectar la cobertura en establecimientos de salud y servicios básicos mediante técnicas de análisis exploratorio de datos.</a:t>
            </a:r>
          </a:p>
          <a:p>
            <a:pPr marL="0" indent="0">
              <a:buNone/>
            </a:pPr>
            <a:r>
              <a:rPr lang="es-ES" sz="1600" b="1" dirty="0"/>
              <a:t>Objetivos específicos</a:t>
            </a:r>
          </a:p>
          <a:p>
            <a:r>
              <a:rPr lang="es-ES" sz="1600" dirty="0"/>
              <a:t>Recopilar los datos de los establecimientos de salud, cobertura de vacunas, mortalidad fetal y limites municipales.</a:t>
            </a:r>
          </a:p>
          <a:p>
            <a:r>
              <a:rPr lang="es-ES" sz="1600" dirty="0"/>
              <a:t>Evaluar y preparar los datasets obteniendo información en función a nuestro caso de estudio.</a:t>
            </a:r>
          </a:p>
          <a:p>
            <a:r>
              <a:rPr lang="es-ES" sz="1600" dirty="0"/>
              <a:t>Realizar un análisis exploratorio de los datasets para determinar zonas con mayor y menor cobertura de establecimientos y servicios de salud.</a:t>
            </a:r>
          </a:p>
          <a:p>
            <a:r>
              <a:rPr lang="es-ES" sz="1600" dirty="0"/>
              <a:t>Visualizar las zonas con valores atípicos de establecimientos de salud, cobertura de vacunas y mortalidad fetal.</a:t>
            </a:r>
          </a:p>
          <a:p>
            <a:r>
              <a:rPr lang="es-ES" sz="1600" dirty="0"/>
              <a:t>Proyectar la cobertura de infraestructura y servicios de salud para años futuros</a:t>
            </a:r>
          </a:p>
        </p:txBody>
      </p:sp>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Objetivos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25198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364873"/>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Marco Metodológico</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10266300" y="211718"/>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23" y="5635054"/>
            <a:ext cx="1958628" cy="1222946"/>
          </a:xfrm>
          <a:prstGeom prst="rect">
            <a:avLst/>
          </a:prstGeom>
          <a:noFill/>
          <a:ln>
            <a:noFill/>
          </a:ln>
        </p:spPr>
      </p:pic>
      <p:pic>
        <p:nvPicPr>
          <p:cNvPr id="6" name="Imagen 5">
            <a:extLst>
              <a:ext uri="{FF2B5EF4-FFF2-40B4-BE49-F238E27FC236}">
                <a16:creationId xmlns:a16="http://schemas.microsoft.com/office/drawing/2014/main" id="{E39C0F7D-C5D9-4AAE-81B3-2BAA9D6019F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50408" y="1088205"/>
            <a:ext cx="7641096" cy="5404922"/>
          </a:xfrm>
          <a:prstGeom prst="rect">
            <a:avLst/>
          </a:prstGeom>
        </p:spPr>
      </p:pic>
    </p:spTree>
    <p:extLst>
      <p:ext uri="{BB962C8B-B14F-4D97-AF65-F5344CB8AC3E}">
        <p14:creationId xmlns:p14="http://schemas.microsoft.com/office/powerpoint/2010/main" val="949889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Fuentes de información</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13" y="5635054"/>
            <a:ext cx="1958628" cy="1222946"/>
          </a:xfrm>
          <a:prstGeom prst="rect">
            <a:avLst/>
          </a:prstGeom>
          <a:noFill/>
          <a:ln>
            <a:noFill/>
          </a:ln>
        </p:spPr>
      </p:pic>
      <p:pic>
        <p:nvPicPr>
          <p:cNvPr id="6" name="Marcador de contenido 5">
            <a:extLst>
              <a:ext uri="{FF2B5EF4-FFF2-40B4-BE49-F238E27FC236}">
                <a16:creationId xmlns:a16="http://schemas.microsoft.com/office/drawing/2014/main" id="{C585B4E6-6577-416A-A5E3-384C3DF3E2D9}"/>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775115" y="1408907"/>
            <a:ext cx="5280903" cy="2965129"/>
          </a:xfrm>
        </p:spPr>
      </p:pic>
      <p:pic>
        <p:nvPicPr>
          <p:cNvPr id="11" name="Imagen 10">
            <a:extLst>
              <a:ext uri="{FF2B5EF4-FFF2-40B4-BE49-F238E27FC236}">
                <a16:creationId xmlns:a16="http://schemas.microsoft.com/office/drawing/2014/main" id="{E4EE36CD-A799-47FD-8CAA-3C449A6E6F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78685" y="4487943"/>
            <a:ext cx="7804634" cy="1922283"/>
          </a:xfrm>
          <a:prstGeom prst="rect">
            <a:avLst/>
          </a:prstGeom>
        </p:spPr>
      </p:pic>
    </p:spTree>
    <p:extLst>
      <p:ext uri="{BB962C8B-B14F-4D97-AF65-F5344CB8AC3E}">
        <p14:creationId xmlns:p14="http://schemas.microsoft.com/office/powerpoint/2010/main" val="1146679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lstStyle/>
          <a:p>
            <a:pPr>
              <a:lnSpc>
                <a:spcPct val="120000"/>
              </a:lnSpc>
              <a:spcAft>
                <a:spcPts val="0"/>
              </a:spcAft>
            </a:pPr>
            <a:r>
              <a:rPr lang="es-ES" sz="3200" b="1" dirty="0">
                <a:solidFill>
                  <a:schemeClr val="tx1"/>
                </a:solidFill>
                <a:latin typeface="Franklin Gothic Medium Cond" panose="020B0606030402020204" pitchFamily="34" charset="0"/>
                <a:cs typeface="Times New Roman" panose="02020603050405020304" pitchFamily="18" charset="0"/>
              </a:rPr>
              <a:t>Área de estudio</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13" y="5635054"/>
            <a:ext cx="1958628" cy="1222946"/>
          </a:xfrm>
          <a:prstGeom prst="rect">
            <a:avLst/>
          </a:prstGeom>
          <a:noFill/>
          <a:ln>
            <a:noFill/>
          </a:ln>
        </p:spPr>
      </p:pic>
      <p:pic>
        <p:nvPicPr>
          <p:cNvPr id="5" name="Imagen 4">
            <a:extLst>
              <a:ext uri="{FF2B5EF4-FFF2-40B4-BE49-F238E27FC236}">
                <a16:creationId xmlns:a16="http://schemas.microsoft.com/office/drawing/2014/main" id="{69D494E0-4A5B-470C-A6A1-FC86BE3B443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07151" y="1200604"/>
            <a:ext cx="5260156" cy="5336948"/>
          </a:xfrm>
          <a:prstGeom prst="rect">
            <a:avLst/>
          </a:prstGeom>
        </p:spPr>
      </p:pic>
    </p:spTree>
    <p:extLst>
      <p:ext uri="{BB962C8B-B14F-4D97-AF65-F5344CB8AC3E}">
        <p14:creationId xmlns:p14="http://schemas.microsoft.com/office/powerpoint/2010/main" val="31867448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p:cNvSpPr>
            <a:spLocks noGrp="1"/>
          </p:cNvSpPr>
          <p:nvPr>
            <p:ph type="title"/>
          </p:nvPr>
        </p:nvSpPr>
        <p:spPr>
          <a:xfrm>
            <a:off x="1501793" y="594442"/>
            <a:ext cx="6643186" cy="814466"/>
          </a:xfrm>
        </p:spPr>
        <p:txBody>
          <a:bodyPr>
            <a:normAutofit/>
          </a:bodyPr>
          <a:lstStyle/>
          <a:p>
            <a:pPr>
              <a:lnSpc>
                <a:spcPct val="120000"/>
              </a:lnSpc>
              <a:spcAft>
                <a:spcPts val="0"/>
              </a:spcAft>
            </a:pPr>
            <a:r>
              <a:rPr lang="es-ES" sz="3200" b="1" dirty="0">
                <a:solidFill>
                  <a:schemeClr val="tx1"/>
                </a:solidFill>
                <a:effectLst/>
                <a:latin typeface="Franklin Gothic Medium Cond" panose="020B0606030402020204" pitchFamily="34" charset="0"/>
                <a:cs typeface="Times New Roman" panose="02020603050405020304" pitchFamily="18" charset="0"/>
              </a:rPr>
              <a:t>Análisis exploratorio de datos</a:t>
            </a:r>
            <a:endParaRPr lang="es-ES" sz="2800" b="1" dirty="0">
              <a:solidFill>
                <a:schemeClr val="tx1"/>
              </a:solidFill>
              <a:effectLst/>
              <a:latin typeface="Helvetica" panose="020B0604020202020204" pitchFamily="34" charset="0"/>
              <a:cs typeface="Times New Roman" panose="02020603050405020304" pitchFamily="18" charset="0"/>
            </a:endParaRPr>
          </a:p>
        </p:txBody>
      </p:sp>
      <p:pic>
        <p:nvPicPr>
          <p:cNvPr id="8" name="Imagen 7"/>
          <p:cNvPicPr/>
          <p:nvPr/>
        </p:nvPicPr>
        <p:blipFill>
          <a:blip r:embed="rId2" cstate="print">
            <a:extLst>
              <a:ext uri="{28A0092B-C50C-407E-A947-70E740481C1C}">
                <a14:useLocalDpi xmlns:a14="http://schemas.microsoft.com/office/drawing/2010/main" val="0"/>
              </a:ext>
            </a:extLst>
          </a:blip>
          <a:stretch>
            <a:fillRect/>
          </a:stretch>
        </p:blipFill>
        <p:spPr bwMode="auto">
          <a:xfrm>
            <a:off x="396258" y="364873"/>
            <a:ext cx="845820" cy="1203960"/>
          </a:xfrm>
          <a:prstGeom prst="rect">
            <a:avLst/>
          </a:prstGeom>
          <a:noFill/>
          <a:ln w="9525">
            <a:noFill/>
            <a:miter lim="800000"/>
            <a:headEnd/>
            <a:tailEnd/>
          </a:ln>
        </p:spPr>
      </p:pic>
      <p:pic>
        <p:nvPicPr>
          <p:cNvPr id="9" name="Imagen 8"/>
          <p:cNvPicPr/>
          <p:nvPr/>
        </p:nvPicPr>
        <p:blipFill rotWithShape="1">
          <a:blip r:embed="rId3">
            <a:extLst>
              <a:ext uri="{28A0092B-C50C-407E-A947-70E740481C1C}">
                <a14:useLocalDpi xmlns:a14="http://schemas.microsoft.com/office/drawing/2010/main" val="0"/>
              </a:ext>
            </a:extLst>
          </a:blip>
          <a:srcRect l="6507" r="-1" b="14911"/>
          <a:stretch/>
        </p:blipFill>
        <p:spPr bwMode="auto">
          <a:xfrm>
            <a:off x="8144979" y="288133"/>
            <a:ext cx="1271905" cy="1120775"/>
          </a:xfrm>
          <a:prstGeom prst="rect">
            <a:avLst/>
          </a:prstGeom>
          <a:noFill/>
          <a:ln>
            <a:noFill/>
          </a:ln>
          <a:extLst>
            <a:ext uri="{53640926-AAD7-44D8-BBD7-CCE9431645EC}">
              <a14:shadowObscured xmlns:a14="http://schemas.microsoft.com/office/drawing/2010/main"/>
            </a:ext>
          </a:extLst>
        </p:spPr>
      </p:pic>
      <p:pic>
        <p:nvPicPr>
          <p:cNvPr id="12" name="Imagen 11" descr="C:\Users\Usuario\Downloads\WhatsApp Image 2023-08-25 at 15.38.46.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913" y="5635054"/>
            <a:ext cx="1958628" cy="1222946"/>
          </a:xfrm>
          <a:prstGeom prst="rect">
            <a:avLst/>
          </a:prstGeom>
          <a:noFill/>
          <a:ln>
            <a:noFill/>
          </a:ln>
        </p:spPr>
      </p:pic>
      <p:pic>
        <p:nvPicPr>
          <p:cNvPr id="3" name="Marcador de contenido 2">
            <a:extLst>
              <a:ext uri="{FF2B5EF4-FFF2-40B4-BE49-F238E27FC236}">
                <a16:creationId xmlns:a16="http://schemas.microsoft.com/office/drawing/2014/main" id="{45547306-9338-40CF-963D-4AD51CB4BA77}"/>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662"/>
          <a:stretch/>
        </p:blipFill>
        <p:spPr>
          <a:xfrm>
            <a:off x="396258" y="1638207"/>
            <a:ext cx="3871275" cy="3996847"/>
          </a:xfrm>
        </p:spPr>
      </p:pic>
      <p:pic>
        <p:nvPicPr>
          <p:cNvPr id="4" name="Imagen 3">
            <a:extLst>
              <a:ext uri="{FF2B5EF4-FFF2-40B4-BE49-F238E27FC236}">
                <a16:creationId xmlns:a16="http://schemas.microsoft.com/office/drawing/2014/main" id="{5ECAD1D4-84C2-4A80-8AEF-C064B193C8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2876" y="1715217"/>
            <a:ext cx="6643186" cy="4130772"/>
          </a:xfrm>
          <a:prstGeom prst="rect">
            <a:avLst/>
          </a:prstGeom>
        </p:spPr>
      </p:pic>
    </p:spTree>
    <p:extLst>
      <p:ext uri="{BB962C8B-B14F-4D97-AF65-F5344CB8AC3E}">
        <p14:creationId xmlns:p14="http://schemas.microsoft.com/office/powerpoint/2010/main" val="23124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aceta">
  <a:themeElements>
    <a:clrScheme name="Verde azulado">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Faceta">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a">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4496</TotalTime>
  <Words>2606</Words>
  <Application>Microsoft Office PowerPoint</Application>
  <PresentationFormat>Panorámica</PresentationFormat>
  <Paragraphs>128</Paragraphs>
  <Slides>33</Slides>
  <Notes>0</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33</vt:i4>
      </vt:variant>
    </vt:vector>
  </HeadingPairs>
  <TitlesOfParts>
    <vt:vector size="42" baseType="lpstr">
      <vt:lpstr>Arial</vt:lpstr>
      <vt:lpstr>Calibri</vt:lpstr>
      <vt:lpstr>Franklin Gothic Medium Cond</vt:lpstr>
      <vt:lpstr>Garamond</vt:lpstr>
      <vt:lpstr>Helvetica</vt:lpstr>
      <vt:lpstr>Times</vt:lpstr>
      <vt:lpstr>Trebuchet MS</vt:lpstr>
      <vt:lpstr>Wingdings 3</vt:lpstr>
      <vt:lpstr>Faceta</vt:lpstr>
      <vt:lpstr>Presentación de PowerPoint</vt:lpstr>
      <vt:lpstr>Introducción</vt:lpstr>
      <vt:lpstr>Antecedentes</vt:lpstr>
      <vt:lpstr>Justificación</vt:lpstr>
      <vt:lpstr>Objetivos</vt:lpstr>
      <vt:lpstr>Marco Metodológico</vt:lpstr>
      <vt:lpstr>Fuentes de información</vt:lpstr>
      <vt:lpstr>Área de estudio</vt:lpstr>
      <vt:lpstr>Análisis exploratorio de datos</vt:lpstr>
      <vt:lpstr>Valores atípicos en los establecimientos</vt:lpstr>
      <vt:lpstr>Relación entre la población y los establecimientos de salud</vt:lpstr>
      <vt:lpstr>Mapa de la distribución de establecimientos de salud</vt:lpstr>
      <vt:lpstr>Mapa de la distribución de establecimientos de salud</vt:lpstr>
      <vt:lpstr>Análisis de la cobertura de vacunas</vt:lpstr>
      <vt:lpstr>Análisis de la cobertura de vacunas</vt:lpstr>
      <vt:lpstr>Análisis de la mortalidad fetal</vt:lpstr>
      <vt:lpstr>Análisis de la mortalidad fetal</vt:lpstr>
      <vt:lpstr>Proyecciones</vt:lpstr>
      <vt:lpstr>Resultados</vt:lpstr>
      <vt:lpstr>Resultados </vt:lpstr>
      <vt:lpstr>Presentación de PowerPoint</vt:lpstr>
      <vt:lpstr>Presentación de PowerPoint</vt:lpstr>
      <vt:lpstr>Discusión</vt:lpstr>
      <vt:lpstr>Presentación de PowerPoint</vt:lpstr>
      <vt:lpstr>Presentación de PowerPoint</vt:lpstr>
      <vt:lpstr>Conclusiones</vt:lpstr>
      <vt:lpstr>Recomendaciones</vt:lpstr>
      <vt:lpstr>Bibliografía</vt:lpstr>
      <vt:lpstr>Bibliografía</vt:lpstr>
      <vt:lpstr>Bibliografía</vt:lpstr>
      <vt:lpstr>Bibliografía</vt:lpstr>
      <vt:lpstr>Bibliografía</vt:lpstr>
      <vt:lpstr>¡Gracias!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Análisis numérico Cálculo numérico Cálculo computarizado</dc:title>
  <dc:creator>Usuario de Windows</dc:creator>
  <cp:lastModifiedBy>leoneleric.lizarraga@gmail.com</cp:lastModifiedBy>
  <cp:revision>116</cp:revision>
  <dcterms:created xsi:type="dcterms:W3CDTF">2022-01-23T23:20:50Z</dcterms:created>
  <dcterms:modified xsi:type="dcterms:W3CDTF">2024-02-23T14:58:33Z</dcterms:modified>
</cp:coreProperties>
</file>